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sldIdLst>
    <p:sldId id="257" r:id="rId2"/>
    <p:sldId id="279" r:id="rId3"/>
    <p:sldId id="280" r:id="rId4"/>
    <p:sldId id="258" r:id="rId5"/>
    <p:sldId id="281" r:id="rId6"/>
    <p:sldId id="282" r:id="rId7"/>
    <p:sldId id="283" r:id="rId8"/>
    <p:sldId id="284" r:id="rId9"/>
    <p:sldId id="285" r:id="rId10"/>
    <p:sldId id="286" r:id="rId11"/>
    <p:sldId id="287" r:id="rId12"/>
    <p:sldId id="288" r:id="rId13"/>
    <p:sldId id="290" r:id="rId14"/>
    <p:sldId id="291" r:id="rId15"/>
    <p:sldId id="292" r:id="rId16"/>
    <p:sldId id="293" r:id="rId17"/>
    <p:sldId id="294" r:id="rId18"/>
    <p:sldId id="295" r:id="rId19"/>
    <p:sldId id="296" r:id="rId20"/>
    <p:sldId id="297" r:id="rId21"/>
  </p:sldIdLst>
  <p:sldSz cx="10058400" cy="7772400"/>
  <p:notesSz cx="6858000" cy="9144000"/>
  <p:defaultTextStyle>
    <a:defPPr>
      <a:defRPr lang="en-US"/>
    </a:defPPr>
    <a:lvl1pPr marL="0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54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996860" y="2938443"/>
            <a:ext cx="8168601" cy="1673997"/>
          </a:xfrm>
        </p:spPr>
        <p:txBody>
          <a:bodyPr anchor="b">
            <a:normAutofit/>
          </a:bodyPr>
          <a:lstStyle>
            <a:lvl1pPr algn="ctr">
              <a:defRPr sz="4400" b="0">
                <a:solidFill>
                  <a:schemeClr val="bg2">
                    <a:lumMod val="50000"/>
                  </a:schemeClr>
                </a:solidFill>
                <a:latin typeface="Myriad Pro" panose="020B0503030403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3671" y="6350803"/>
            <a:ext cx="6148174" cy="890846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6735537" y="6606541"/>
            <a:ext cx="0" cy="622514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82679" y="1014625"/>
            <a:ext cx="3632472" cy="1146241"/>
          </a:xfrm>
          <a:prstGeom prst="rect">
            <a:avLst/>
          </a:prstGeom>
        </p:spPr>
      </p:pic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7385" y="6606540"/>
            <a:ext cx="2810961" cy="701162"/>
          </a:xfrm>
          <a:prstGeom prst="rect">
            <a:avLst/>
          </a:prstGeom>
        </p:spPr>
        <p:txBody>
          <a:bodyPr/>
          <a:lstStyle>
            <a:lvl1pPr algn="l">
              <a:defRPr sz="1210">
                <a:solidFill>
                  <a:schemeClr val="bg2">
                    <a:lumMod val="50000"/>
                  </a:schemeClr>
                </a:solidFill>
                <a:latin typeface="Myriad Pro" panose="020B0503030403020204" pitchFamily="34" charset="0"/>
              </a:defRPr>
            </a:lvl1pPr>
          </a:lstStyle>
          <a:p>
            <a:r>
              <a:rPr lang="en-US" dirty="0" smtClean="0"/>
              <a:t>1601 Owen Drive, Fayetteville, NC 28304</a:t>
            </a:r>
          </a:p>
          <a:p>
            <a:r>
              <a:rPr lang="en-US" dirty="0" smtClean="0"/>
              <a:t>(910) 323-1152  •  Fax: (910) 323-4007</a:t>
            </a:r>
          </a:p>
          <a:p>
            <a:r>
              <a:rPr lang="en-US" b="1" dirty="0" smtClean="0"/>
              <a:t>SR-AHEC.org</a:t>
            </a:r>
            <a:endParaRPr lang="en-US" b="1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443670" y="7379854"/>
            <a:ext cx="917467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>
                <a:solidFill>
                  <a:schemeClr val="bg2">
                    <a:lumMod val="50000"/>
                  </a:schemeClr>
                </a:solidFill>
                <a:latin typeface="Myriad Pro" panose="020B0503030403020204" pitchFamily="34" charset="0"/>
              </a:rPr>
              <a:t>In affiliation with Duke University Medical Center, part of the NC AHEC Program</a:t>
            </a:r>
            <a:endParaRPr lang="en-US" sz="800" dirty="0">
              <a:solidFill>
                <a:schemeClr val="bg2">
                  <a:lumMod val="50000"/>
                </a:schemeClr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081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  <a:latin typeface="Myriad Pro" panose="020B0503030403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515" y="2069042"/>
            <a:ext cx="8675370" cy="4026958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  <a:latin typeface="Myriad Pro" panose="020B0503030403020204" pitchFamily="34" charset="0"/>
              </a:defRPr>
            </a:lvl1pPr>
            <a:lvl2pPr>
              <a:defRPr>
                <a:solidFill>
                  <a:schemeClr val="bg2">
                    <a:lumMod val="50000"/>
                  </a:schemeClr>
                </a:solidFill>
                <a:latin typeface="Myriad Pro" panose="020B0503030403020204" pitchFamily="34" charset="0"/>
              </a:defRPr>
            </a:lvl2pPr>
            <a:lvl3pPr>
              <a:defRPr>
                <a:solidFill>
                  <a:schemeClr val="bg2">
                    <a:lumMod val="50000"/>
                  </a:schemeClr>
                </a:solidFill>
                <a:latin typeface="Myriad Pro" panose="020B0503030403020204" pitchFamily="34" charset="0"/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  <a:latin typeface="Myriad Pro" panose="020B0503030403020204" pitchFamily="34" charset="0"/>
              </a:defRPr>
            </a:lvl4pPr>
            <a:lvl5pPr>
              <a:defRPr>
                <a:solidFill>
                  <a:schemeClr val="bg2">
                    <a:lumMod val="50000"/>
                  </a:schemeClr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6536" y="6384471"/>
            <a:ext cx="6255943" cy="931201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6995977" y="6594602"/>
            <a:ext cx="0" cy="708475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93554" y="6594601"/>
            <a:ext cx="2245178" cy="70847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506536" y="7389091"/>
            <a:ext cx="8932196" cy="215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>
                <a:solidFill>
                  <a:schemeClr val="bg2">
                    <a:lumMod val="50000"/>
                  </a:schemeClr>
                </a:solidFill>
                <a:latin typeface="Myriad Pro" panose="020B0503030403020204" pitchFamily="34" charset="0"/>
              </a:rPr>
              <a:t>In affiliation with Duke University Medical Center, part of the NC AHEC Program</a:t>
            </a:r>
            <a:endParaRPr lang="en-US" sz="800" dirty="0">
              <a:solidFill>
                <a:schemeClr val="bg2">
                  <a:lumMod val="50000"/>
                </a:schemeClr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700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1A581-8C17-469E-A0B7-0026BB95E08B}" type="datetimeFigureOut">
              <a:rPr lang="en-US" smtClean="0"/>
              <a:pPr/>
              <a:t>3/19/2018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AF85A-CB5B-494C-A814-41B56A37D5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557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2010461"/>
            <a:ext cx="4442460" cy="5240325"/>
          </a:xfrm>
        </p:spPr>
        <p:txBody>
          <a:bodyPr lIns="91440"/>
          <a:lstStyle>
            <a:lvl1pPr>
              <a:defRPr sz="3080"/>
            </a:lvl1pPr>
            <a:lvl2pPr>
              <a:defRPr sz="2640"/>
            </a:lvl2pPr>
            <a:lvl3pPr>
              <a:defRPr sz="2200"/>
            </a:lvl3pPr>
            <a:lvl4pPr>
              <a:defRPr sz="1980"/>
            </a:lvl4pPr>
            <a:lvl5pPr>
              <a:defRPr sz="1980"/>
            </a:lvl5pPr>
            <a:lvl6pPr>
              <a:defRPr sz="1980"/>
            </a:lvl6pPr>
            <a:lvl7pPr>
              <a:defRPr sz="1980"/>
            </a:lvl7pPr>
            <a:lvl8pPr>
              <a:defRPr sz="1980"/>
            </a:lvl8pPr>
            <a:lvl9pPr>
              <a:defRPr sz="198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020" y="2010461"/>
            <a:ext cx="4442460" cy="5240325"/>
          </a:xfrm>
        </p:spPr>
        <p:txBody>
          <a:bodyPr/>
          <a:lstStyle>
            <a:lvl1pPr>
              <a:defRPr sz="3080"/>
            </a:lvl1pPr>
            <a:lvl2pPr>
              <a:defRPr sz="2640"/>
            </a:lvl2pPr>
            <a:lvl3pPr>
              <a:defRPr sz="2200"/>
            </a:lvl3pPr>
            <a:lvl4pPr>
              <a:defRPr sz="1980"/>
            </a:lvl4pPr>
            <a:lvl5pPr>
              <a:defRPr sz="1980"/>
            </a:lvl5pPr>
            <a:lvl6pPr>
              <a:defRPr sz="1980"/>
            </a:lvl6pPr>
            <a:lvl7pPr>
              <a:defRPr sz="1980"/>
            </a:lvl7pPr>
            <a:lvl8pPr>
              <a:defRPr sz="1980"/>
            </a:lvl8pPr>
            <a:lvl9pPr>
              <a:defRPr sz="198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1A581-8C17-469E-A0B7-0026BB95E08B}" type="datetimeFigureOut">
              <a:rPr lang="en-US" smtClean="0"/>
              <a:pPr/>
              <a:t>3/19/2018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AF85A-CB5B-494C-A814-41B56A37D5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96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633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65" r:id="rId2"/>
    <p:sldLayoutId id="2147483676" r:id="rId3"/>
    <p:sldLayoutId id="2147483677" r:id="rId4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Time Management 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7385" y="6526530"/>
            <a:ext cx="2810961" cy="680539"/>
          </a:xfrm>
          <a:prstGeom prst="rect">
            <a:avLst/>
          </a:prstGeom>
        </p:spPr>
        <p:txBody>
          <a:bodyPr/>
          <a:lstStyle>
            <a:lvl1pPr algn="l">
              <a:defRPr sz="1210">
                <a:solidFill>
                  <a:schemeClr val="bg2">
                    <a:lumMod val="50000"/>
                  </a:schemeClr>
                </a:solidFill>
                <a:latin typeface="Myriad Pro" panose="020B0503030403020204" pitchFamily="34" charset="0"/>
              </a:defRPr>
            </a:lvl1pPr>
          </a:lstStyle>
          <a:p>
            <a:r>
              <a:rPr lang="en-US" dirty="0" smtClean="0"/>
              <a:t>1601 Owen Drive, Fayetteville, NC 28304</a:t>
            </a:r>
          </a:p>
          <a:p>
            <a:r>
              <a:rPr lang="en-US" dirty="0" smtClean="0"/>
              <a:t>(910) 323-1152  •  Fax: (910) 323-4007</a:t>
            </a:r>
          </a:p>
          <a:p>
            <a:r>
              <a:rPr lang="en-US" b="1" dirty="0" smtClean="0"/>
              <a:t>SR-AHEC.org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8144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</a:t>
            </a:r>
            <a:r>
              <a:rPr lang="en-US" dirty="0" err="1" smtClean="0"/>
              <a:t>McJobs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502920" y="2066608"/>
          <a:ext cx="9052560" cy="3797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26280"/>
                <a:gridCol w="4526280"/>
              </a:tblGrid>
              <a:tr h="432511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I</a:t>
                      </a:r>
                      <a:endParaRPr lang="en-US" sz="2200" dirty="0"/>
                    </a:p>
                  </a:txBody>
                  <a:tcPr marL="100584" marR="100584" marT="50292" marB="50292"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II</a:t>
                      </a:r>
                      <a:endParaRPr lang="en-US" sz="2200" dirty="0"/>
                    </a:p>
                  </a:txBody>
                  <a:tcPr marL="100584" marR="100584" marT="50292" marB="50292"/>
                </a:tc>
              </a:tr>
              <a:tr h="3319272">
                <a:tc>
                  <a:txBody>
                    <a:bodyPr/>
                    <a:lstStyle/>
                    <a:p>
                      <a:r>
                        <a:rPr lang="en-US" sz="5300" dirty="0" smtClean="0"/>
                        <a:t>III</a:t>
                      </a:r>
                      <a:r>
                        <a:rPr lang="en-US" sz="1800" dirty="0" smtClean="0"/>
                        <a:t> Results: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800" dirty="0" smtClean="0"/>
                        <a:t>Total</a:t>
                      </a:r>
                      <a:r>
                        <a:rPr lang="en-US" sz="1800" baseline="0" dirty="0" smtClean="0"/>
                        <a:t> irresponsibility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800" baseline="0" dirty="0" smtClean="0"/>
                        <a:t>Fired from jobs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800" baseline="0" dirty="0" smtClean="0"/>
                        <a:t>Dependent on others for basics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en-US" sz="1800" baseline="0" dirty="0" smtClean="0"/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en-US" sz="1800" baseline="0" dirty="0" smtClean="0"/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en-US" sz="1800" baseline="0" dirty="0" smtClean="0"/>
                    </a:p>
                    <a:p>
                      <a:pPr>
                        <a:buFont typeface="Arial" pitchFamily="34" charset="0"/>
                        <a:buNone/>
                      </a:pPr>
                      <a:endParaRPr lang="en-US" sz="5300" dirty="0"/>
                    </a:p>
                  </a:txBody>
                  <a:tcPr marL="100584" marR="100584" marT="50292" marB="50292"/>
                </a:tc>
                <a:tc>
                  <a:txBody>
                    <a:bodyPr/>
                    <a:lstStyle/>
                    <a:p>
                      <a:r>
                        <a:rPr lang="en-US" sz="5300" dirty="0" smtClean="0"/>
                        <a:t>IV</a:t>
                      </a:r>
                      <a:endParaRPr lang="en-US" sz="5300" dirty="0"/>
                    </a:p>
                  </a:txBody>
                  <a:tcPr marL="100584" marR="100584" marT="50292" marB="50292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880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Goal: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</p:nvPr>
        </p:nvGraphicFramePr>
        <p:xfrm>
          <a:off x="502920" y="2066608"/>
          <a:ext cx="9052560" cy="3855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26280"/>
                <a:gridCol w="4526280"/>
              </a:tblGrid>
              <a:tr h="1760220">
                <a:tc>
                  <a:txBody>
                    <a:bodyPr/>
                    <a:lstStyle/>
                    <a:p>
                      <a:r>
                        <a:rPr lang="en-US" sz="5900" dirty="0" smtClean="0"/>
                        <a:t>I</a:t>
                      </a:r>
                      <a:endParaRPr lang="en-US" sz="5900" dirty="0"/>
                    </a:p>
                  </a:txBody>
                  <a:tcPr marL="100584" marR="100584" marT="50292" marB="50292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5900" dirty="0" smtClean="0"/>
                        <a:t>II </a:t>
                      </a:r>
                      <a:r>
                        <a:rPr lang="en-US" sz="2000" dirty="0" smtClean="0"/>
                        <a:t>Results:</a:t>
                      </a:r>
                    </a:p>
                    <a:p>
                      <a:endParaRPr lang="en-US" sz="2000" dirty="0" smtClean="0"/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2000" dirty="0" smtClean="0"/>
                        <a:t>Vision,</a:t>
                      </a:r>
                      <a:r>
                        <a:rPr lang="en-US" sz="2000" baseline="0" dirty="0" smtClean="0"/>
                        <a:t> perspective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2000" baseline="0" dirty="0" smtClean="0"/>
                        <a:t>Balance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2000" baseline="0" dirty="0" smtClean="0"/>
                        <a:t>Discipline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2000" baseline="0" dirty="0" smtClean="0"/>
                        <a:t>Control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2000" baseline="0" dirty="0" smtClean="0"/>
                        <a:t>Few Crises</a:t>
                      </a:r>
                      <a:endParaRPr lang="en-US" sz="5900" dirty="0"/>
                    </a:p>
                  </a:txBody>
                  <a:tcPr marL="100584" marR="100584" marT="50292" marB="50292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2095500"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rgbClr val="00B0F0"/>
                        </a:solidFill>
                      </a:endParaRPr>
                    </a:p>
                  </a:txBody>
                  <a:tcPr marL="100584" marR="100584" marT="50292" marB="50292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012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Personal Mission Statement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you want to be?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What you want to do?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Based on personal values or principles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575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Identify Your Roles</a:t>
            </a:r>
            <a:endParaRPr lang="en-US" dirty="0"/>
          </a:p>
        </p:txBody>
      </p:sp>
      <p:pic>
        <p:nvPicPr>
          <p:cNvPr id="4" name="Content Placeholder 3" descr="athlet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35280" y="1874521"/>
            <a:ext cx="2616466" cy="1569879"/>
          </a:xfrm>
        </p:spPr>
      </p:pic>
      <p:pic>
        <p:nvPicPr>
          <p:cNvPr id="5" name="Picture 4" descr="church_member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17520" y="1874521"/>
            <a:ext cx="2653136" cy="1576864"/>
          </a:xfrm>
          <a:prstGeom prst="rect">
            <a:avLst/>
          </a:prstGeom>
        </p:spPr>
      </p:pic>
      <p:pic>
        <p:nvPicPr>
          <p:cNvPr id="6" name="Picture 5" descr="doctor-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2921" y="3970021"/>
            <a:ext cx="1841656" cy="2304411"/>
          </a:xfrm>
          <a:prstGeom prst="rect">
            <a:avLst/>
          </a:prstGeom>
        </p:spPr>
      </p:pic>
      <p:pic>
        <p:nvPicPr>
          <p:cNvPr id="7" name="Picture 6" descr="brothe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4600" y="3802380"/>
            <a:ext cx="1811365" cy="1603058"/>
          </a:xfrm>
          <a:prstGeom prst="rect">
            <a:avLst/>
          </a:prstGeom>
        </p:spPr>
      </p:pic>
      <p:pic>
        <p:nvPicPr>
          <p:cNvPr id="8" name="Picture 7" descr="father-and-son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35040" y="1874520"/>
            <a:ext cx="2587943" cy="2366119"/>
          </a:xfrm>
          <a:prstGeom prst="rect">
            <a:avLst/>
          </a:prstGeom>
        </p:spPr>
      </p:pic>
      <p:pic>
        <p:nvPicPr>
          <p:cNvPr id="9" name="Picture 8" descr="graduat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39540" y="5394960"/>
            <a:ext cx="2037873" cy="2037873"/>
          </a:xfrm>
          <a:prstGeom prst="rect">
            <a:avLst/>
          </a:prstGeom>
        </p:spPr>
      </p:pic>
      <p:pic>
        <p:nvPicPr>
          <p:cNvPr id="10" name="Picture 9" descr="spouse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202680" y="4724400"/>
            <a:ext cx="3143250" cy="204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79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Identify Your Roles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Athlete</a:t>
            </a:r>
          </a:p>
          <a:p>
            <a:r>
              <a:rPr lang="en-US" dirty="0" smtClean="0"/>
              <a:t>Church Member</a:t>
            </a:r>
          </a:p>
          <a:p>
            <a:r>
              <a:rPr lang="en-US" dirty="0" smtClean="0"/>
              <a:t>Parent</a:t>
            </a:r>
          </a:p>
          <a:p>
            <a:r>
              <a:rPr lang="en-US" dirty="0" smtClean="0"/>
              <a:t>Health Care Provider</a:t>
            </a:r>
          </a:p>
          <a:p>
            <a:r>
              <a:rPr lang="en-US" dirty="0" smtClean="0"/>
              <a:t>Sibling</a:t>
            </a:r>
          </a:p>
          <a:p>
            <a:r>
              <a:rPr lang="en-US" dirty="0" smtClean="0"/>
              <a:t>Significant Other</a:t>
            </a:r>
          </a:p>
          <a:p>
            <a:r>
              <a:rPr lang="en-US" dirty="0" smtClean="0"/>
              <a:t>Learner</a:t>
            </a:r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Child</a:t>
            </a:r>
          </a:p>
          <a:p>
            <a:r>
              <a:rPr lang="en-US" dirty="0" smtClean="0"/>
              <a:t>Individual</a:t>
            </a:r>
          </a:p>
          <a:p>
            <a:r>
              <a:rPr lang="en-US" dirty="0" smtClean="0"/>
              <a:t>Teacher</a:t>
            </a:r>
          </a:p>
          <a:p>
            <a:r>
              <a:rPr lang="en-US" dirty="0" smtClean="0"/>
              <a:t>Chief Resident</a:t>
            </a:r>
          </a:p>
          <a:p>
            <a:r>
              <a:rPr lang="en-US" dirty="0" smtClean="0"/>
              <a:t>Caregiver</a:t>
            </a:r>
          </a:p>
          <a:p>
            <a:r>
              <a:rPr lang="en-US" dirty="0" smtClean="0"/>
              <a:t>Friend</a:t>
            </a:r>
          </a:p>
          <a:p>
            <a:r>
              <a:rPr lang="en-US" dirty="0" smtClean="0"/>
              <a:t>Pet Owner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153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Think of two or three important results for each role in next week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At least some should be quadrant II activities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Look at week ahead, schedule them in</a:t>
            </a:r>
          </a:p>
          <a:p>
            <a:endParaRPr lang="en-US" dirty="0"/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336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MBTI and 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The types revisited:</a:t>
            </a:r>
          </a:p>
          <a:p>
            <a:endParaRPr lang="en-US" dirty="0" smtClean="0"/>
          </a:p>
          <a:p>
            <a:pPr lvl="1"/>
            <a:r>
              <a:rPr lang="en-US" sz="3960" dirty="0"/>
              <a:t>I</a:t>
            </a:r>
            <a:r>
              <a:rPr lang="en-US" dirty="0" smtClean="0"/>
              <a:t>ntravert/ </a:t>
            </a:r>
            <a:r>
              <a:rPr lang="en-US" sz="3960" dirty="0"/>
              <a:t>E</a:t>
            </a:r>
            <a:r>
              <a:rPr lang="en-US" dirty="0" smtClean="0"/>
              <a:t>xtravert</a:t>
            </a:r>
          </a:p>
          <a:p>
            <a:pPr lvl="1"/>
            <a:r>
              <a:rPr lang="en-US" dirty="0" smtClean="0"/>
              <a:t>i</a:t>
            </a:r>
            <a:r>
              <a:rPr lang="en-US" sz="3960" dirty="0"/>
              <a:t>N</a:t>
            </a:r>
            <a:r>
              <a:rPr lang="en-US" dirty="0" smtClean="0"/>
              <a:t>tuitor/ </a:t>
            </a:r>
            <a:r>
              <a:rPr lang="en-US" sz="3960" dirty="0"/>
              <a:t>S</a:t>
            </a:r>
            <a:r>
              <a:rPr lang="en-US" dirty="0" smtClean="0"/>
              <a:t>ensor</a:t>
            </a:r>
          </a:p>
          <a:p>
            <a:pPr lvl="1"/>
            <a:r>
              <a:rPr lang="en-US" sz="3960" dirty="0"/>
              <a:t>T</a:t>
            </a:r>
            <a:r>
              <a:rPr lang="en-US" dirty="0" smtClean="0"/>
              <a:t>hinker/ </a:t>
            </a:r>
            <a:r>
              <a:rPr lang="en-US" sz="3960" dirty="0"/>
              <a:t>F</a:t>
            </a:r>
            <a:r>
              <a:rPr lang="en-US" dirty="0" smtClean="0"/>
              <a:t>eeler</a:t>
            </a:r>
          </a:p>
          <a:p>
            <a:pPr lvl="1"/>
            <a:r>
              <a:rPr lang="en-US" sz="3960" dirty="0"/>
              <a:t>J</a:t>
            </a:r>
            <a:r>
              <a:rPr lang="en-US" dirty="0" smtClean="0"/>
              <a:t>udger/ </a:t>
            </a:r>
            <a:r>
              <a:rPr lang="en-US" sz="3960" dirty="0"/>
              <a:t>P</a:t>
            </a:r>
            <a:r>
              <a:rPr lang="en-US" dirty="0" smtClean="0"/>
              <a:t>erceiver </a:t>
            </a:r>
          </a:p>
          <a:p>
            <a:pPr lvl="1"/>
            <a:endParaRPr lang="en-US" dirty="0"/>
          </a:p>
          <a:p>
            <a:r>
              <a:rPr lang="en-US" dirty="0" smtClean="0"/>
              <a:t>Can you think of any conflicts with time?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155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Judger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Scheduled</a:t>
            </a:r>
          </a:p>
          <a:p>
            <a:endParaRPr lang="en-US" dirty="0" smtClean="0"/>
          </a:p>
          <a:p>
            <a:r>
              <a:rPr lang="en-US" dirty="0" smtClean="0"/>
              <a:t>Organized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Planned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On time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Upset when people are 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422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Perceiver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Spontaneous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Sees possibilities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Prefers unscheduled time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Often underestimates how much time something will take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Wants to do one more thing before leaving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912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Intravert</a:t>
            </a:r>
            <a:r>
              <a:rPr lang="en-US" dirty="0" smtClean="0"/>
              <a:t>/Extravert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Thinking/ Planning Time</a:t>
            </a:r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Management by Walking Around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10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opwatc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4940" y="281940"/>
            <a:ext cx="7459980" cy="745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68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ambers Brothers - Time Has Come Today (Live extended version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01340" y="1706880"/>
            <a:ext cx="4023360" cy="301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03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lendar appointment boo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4380" y="3886200"/>
            <a:ext cx="4903470" cy="3268980"/>
          </a:xfrm>
          <a:prstGeom prst="rect">
            <a:avLst/>
          </a:prstGeom>
        </p:spPr>
      </p:pic>
      <p:pic>
        <p:nvPicPr>
          <p:cNvPr id="3" name="Picture 2" descr="time_management_matri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8860" y="3980498"/>
            <a:ext cx="3740468" cy="3677603"/>
          </a:xfrm>
          <a:prstGeom prst="rect">
            <a:avLst/>
          </a:prstGeom>
        </p:spPr>
      </p:pic>
      <p:pic>
        <p:nvPicPr>
          <p:cNvPr id="4" name="Picture 3" descr="to do lis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63140" y="365760"/>
            <a:ext cx="5029200" cy="336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522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535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Four Generations</a:t>
            </a:r>
          </a:p>
          <a:p>
            <a:r>
              <a:rPr lang="en-US" dirty="0" smtClean="0"/>
              <a:t>To Do lists</a:t>
            </a:r>
          </a:p>
          <a:p>
            <a:r>
              <a:rPr lang="en-US" dirty="0" smtClean="0"/>
              <a:t>Calendars/ Appointment Books</a:t>
            </a:r>
          </a:p>
          <a:p>
            <a:r>
              <a:rPr lang="en-US" dirty="0" smtClean="0"/>
              <a:t>Long, Intermediate, Short Range goals with Daily Planning</a:t>
            </a:r>
          </a:p>
          <a:p>
            <a:r>
              <a:rPr lang="en-US" dirty="0" smtClean="0"/>
              <a:t>Urgency and Importance Matrix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450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Time Management Matrix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t"/>
            <a:endParaRPr lang="en-US" b="1" dirty="0"/>
          </a:p>
          <a:p>
            <a:pPr>
              <a:buNone/>
            </a:pP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6802391"/>
              </p:ext>
            </p:extLst>
          </p:nvPr>
        </p:nvGraphicFramePr>
        <p:xfrm>
          <a:off x="1278384" y="1916114"/>
          <a:ext cx="7103616" cy="43263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5214"/>
                <a:gridCol w="2660530"/>
                <a:gridCol w="2367872"/>
              </a:tblGrid>
              <a:tr h="921435"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00584" marR="100584" marT="50292" marB="50292"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URGENT</a:t>
                      </a:r>
                      <a:endParaRPr lang="en-US" sz="2200" dirty="0"/>
                    </a:p>
                  </a:txBody>
                  <a:tcPr marL="100584" marR="100584" marT="50292" marB="50292"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NOT URGENT</a:t>
                      </a:r>
                      <a:endParaRPr lang="en-US" sz="2200" dirty="0"/>
                    </a:p>
                  </a:txBody>
                  <a:tcPr marL="100584" marR="100584" marT="50292" marB="50292"/>
                </a:tc>
              </a:tr>
              <a:tr h="170246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/>
                        <a:t>IMPORTANT</a:t>
                      </a:r>
                    </a:p>
                    <a:p>
                      <a:endParaRPr lang="en-US" sz="2200" dirty="0"/>
                    </a:p>
                  </a:txBody>
                  <a:tcPr marL="100584" marR="100584" marT="50292" marB="50292"/>
                </a:tc>
                <a:tc>
                  <a:txBody>
                    <a:bodyPr/>
                    <a:lstStyle/>
                    <a:p>
                      <a:endParaRPr lang="en-US" sz="2200" dirty="0" smtClean="0"/>
                    </a:p>
                    <a:p>
                      <a:pPr algn="ctr"/>
                      <a:r>
                        <a:rPr lang="en-US" sz="5900" dirty="0" smtClean="0"/>
                        <a:t>I</a:t>
                      </a:r>
                      <a:endParaRPr lang="en-US" sz="5900" dirty="0"/>
                    </a:p>
                  </a:txBody>
                  <a:tcPr marL="100584" marR="100584" marT="50292" marB="50292"/>
                </a:tc>
                <a:tc>
                  <a:txBody>
                    <a:bodyPr/>
                    <a:lstStyle/>
                    <a:p>
                      <a:endParaRPr lang="en-US" sz="2200" dirty="0" smtClean="0"/>
                    </a:p>
                    <a:p>
                      <a:pPr algn="ctr"/>
                      <a:r>
                        <a:rPr lang="en-US" sz="5900" dirty="0" smtClean="0"/>
                        <a:t>II</a:t>
                      </a:r>
                      <a:endParaRPr lang="en-US" sz="5900" dirty="0"/>
                    </a:p>
                  </a:txBody>
                  <a:tcPr marL="100584" marR="100584" marT="50292" marB="50292"/>
                </a:tc>
              </a:tr>
              <a:tr h="1702461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NOT </a:t>
                      </a:r>
                    </a:p>
                    <a:p>
                      <a:r>
                        <a:rPr lang="en-US" sz="2200" dirty="0" smtClean="0"/>
                        <a:t>IMPORTANT</a:t>
                      </a:r>
                    </a:p>
                    <a:p>
                      <a:endParaRPr lang="en-US" sz="2200" dirty="0"/>
                    </a:p>
                  </a:txBody>
                  <a:tcPr marL="100584" marR="100584" marT="50292" marB="50292"/>
                </a:tc>
                <a:tc>
                  <a:txBody>
                    <a:bodyPr/>
                    <a:lstStyle/>
                    <a:p>
                      <a:endParaRPr lang="en-US" sz="2200" dirty="0" smtClean="0"/>
                    </a:p>
                    <a:p>
                      <a:pPr algn="ctr"/>
                      <a:r>
                        <a:rPr lang="en-US" sz="5900" dirty="0" smtClean="0"/>
                        <a:t>III</a:t>
                      </a:r>
                      <a:endParaRPr lang="en-US" sz="5900" dirty="0"/>
                    </a:p>
                  </a:txBody>
                  <a:tcPr marL="100584" marR="100584" marT="50292" marB="50292"/>
                </a:tc>
                <a:tc>
                  <a:txBody>
                    <a:bodyPr/>
                    <a:lstStyle/>
                    <a:p>
                      <a:endParaRPr lang="en-US" sz="2200" dirty="0" smtClean="0"/>
                    </a:p>
                    <a:p>
                      <a:pPr algn="ctr"/>
                      <a:r>
                        <a:rPr lang="en-US" sz="5900" dirty="0" smtClean="0"/>
                        <a:t>IV</a:t>
                      </a:r>
                      <a:endParaRPr lang="en-US" sz="5900" dirty="0"/>
                    </a:p>
                  </a:txBody>
                  <a:tcPr marL="100584" marR="100584" marT="50292" marB="50292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4946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778" y="344250"/>
            <a:ext cx="9366885" cy="1502305"/>
          </a:xfrm>
        </p:spPr>
        <p:txBody>
          <a:bodyPr/>
          <a:lstStyle/>
          <a:p>
            <a:r>
              <a:rPr lang="en-US" dirty="0" smtClean="0"/>
              <a:t>The Time Management Matrix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4393589"/>
              </p:ext>
            </p:extLst>
          </p:nvPr>
        </p:nvGraphicFramePr>
        <p:xfrm>
          <a:off x="248575" y="1846555"/>
          <a:ext cx="9703293" cy="57349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6906"/>
                <a:gridCol w="3773502"/>
                <a:gridCol w="4132885"/>
              </a:tblGrid>
              <a:tr h="672518"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00584" marR="100584" marT="50292" marB="50292"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URGENT</a:t>
                      </a:r>
                      <a:endParaRPr lang="en-US" sz="2200" dirty="0"/>
                    </a:p>
                  </a:txBody>
                  <a:tcPr marL="100584" marR="100584" marT="50292" marB="50292"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NOT URGENT</a:t>
                      </a:r>
                      <a:endParaRPr lang="en-US" sz="2200" dirty="0"/>
                    </a:p>
                  </a:txBody>
                  <a:tcPr marL="100584" marR="100584" marT="50292" marB="50292"/>
                </a:tc>
              </a:tr>
              <a:tr h="2387409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IMPORTANT</a:t>
                      </a:r>
                      <a:endParaRPr lang="en-US" sz="2200" dirty="0"/>
                    </a:p>
                  </a:txBody>
                  <a:tcPr marL="100584" marR="100584" marT="50292" marB="50292"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I.</a:t>
                      </a:r>
                    </a:p>
                    <a:p>
                      <a:r>
                        <a:rPr lang="en-US" sz="2200" dirty="0" smtClean="0"/>
                        <a:t>Activities:</a:t>
                      </a:r>
                    </a:p>
                    <a:p>
                      <a:r>
                        <a:rPr lang="en-US" sz="2200" dirty="0" smtClean="0"/>
                        <a:t>Crises</a:t>
                      </a:r>
                    </a:p>
                    <a:p>
                      <a:r>
                        <a:rPr lang="en-US" sz="2200" dirty="0" smtClean="0"/>
                        <a:t>Pressing</a:t>
                      </a:r>
                      <a:r>
                        <a:rPr lang="en-US" sz="2200" baseline="0" dirty="0" smtClean="0"/>
                        <a:t> Problems</a:t>
                      </a:r>
                    </a:p>
                    <a:p>
                      <a:r>
                        <a:rPr lang="en-US" sz="2200" baseline="0" dirty="0" smtClean="0"/>
                        <a:t>Deadline-driven projects</a:t>
                      </a:r>
                      <a:endParaRPr lang="en-US" sz="2200" dirty="0"/>
                    </a:p>
                  </a:txBody>
                  <a:tcPr marL="100584" marR="100584" marT="50292" marB="50292"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II.</a:t>
                      </a:r>
                    </a:p>
                    <a:p>
                      <a:r>
                        <a:rPr lang="en-US" sz="2200" dirty="0" smtClean="0"/>
                        <a:t>Activities:</a:t>
                      </a:r>
                    </a:p>
                    <a:p>
                      <a:r>
                        <a:rPr lang="en-US" sz="2200" dirty="0" smtClean="0"/>
                        <a:t>Prevention, Health Maintenance</a:t>
                      </a:r>
                    </a:p>
                    <a:p>
                      <a:r>
                        <a:rPr lang="en-US" sz="2200" dirty="0" smtClean="0"/>
                        <a:t>Relationship</a:t>
                      </a:r>
                      <a:r>
                        <a:rPr lang="en-US" sz="2200" baseline="0" dirty="0" smtClean="0"/>
                        <a:t> Building</a:t>
                      </a:r>
                    </a:p>
                    <a:p>
                      <a:r>
                        <a:rPr lang="en-US" sz="2200" baseline="0" dirty="0" smtClean="0"/>
                        <a:t>Recognizing New Opportunities</a:t>
                      </a:r>
                    </a:p>
                    <a:p>
                      <a:r>
                        <a:rPr lang="en-US" sz="2200" baseline="0" dirty="0" smtClean="0"/>
                        <a:t>Planning, recreation</a:t>
                      </a:r>
                      <a:endParaRPr lang="en-US" sz="2200" dirty="0"/>
                    </a:p>
                  </a:txBody>
                  <a:tcPr marL="100584" marR="100584" marT="50292" marB="50292"/>
                </a:tc>
              </a:tr>
              <a:tr h="2675048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NOT </a:t>
                      </a:r>
                    </a:p>
                    <a:p>
                      <a:r>
                        <a:rPr lang="en-US" sz="2200" dirty="0" smtClean="0"/>
                        <a:t>IMPORTANT</a:t>
                      </a:r>
                      <a:endParaRPr lang="en-US" sz="2200" dirty="0"/>
                    </a:p>
                  </a:txBody>
                  <a:tcPr marL="100584" marR="100584" marT="50292" marB="50292"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III.</a:t>
                      </a:r>
                    </a:p>
                    <a:p>
                      <a:r>
                        <a:rPr lang="en-US" sz="2200" dirty="0" smtClean="0"/>
                        <a:t>Activities:</a:t>
                      </a:r>
                    </a:p>
                    <a:p>
                      <a:r>
                        <a:rPr lang="en-US" sz="2200" dirty="0" smtClean="0"/>
                        <a:t>Interruptions, some calls/texts</a:t>
                      </a:r>
                    </a:p>
                    <a:p>
                      <a:r>
                        <a:rPr lang="en-US" sz="2200" dirty="0" smtClean="0"/>
                        <a:t>Some e-mail, some reports</a:t>
                      </a:r>
                    </a:p>
                    <a:p>
                      <a:r>
                        <a:rPr lang="en-US" sz="2200" dirty="0" smtClean="0"/>
                        <a:t>Some meetings</a:t>
                      </a:r>
                    </a:p>
                    <a:p>
                      <a:r>
                        <a:rPr lang="en-US" sz="2200" dirty="0" smtClean="0"/>
                        <a:t>Pressing Matters</a:t>
                      </a:r>
                    </a:p>
                    <a:p>
                      <a:r>
                        <a:rPr lang="en-US" sz="2200" dirty="0" smtClean="0"/>
                        <a:t>Popular activities</a:t>
                      </a:r>
                      <a:endParaRPr lang="en-US" sz="2200" dirty="0"/>
                    </a:p>
                  </a:txBody>
                  <a:tcPr marL="100584" marR="100584" marT="50292" marB="50292"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IV.</a:t>
                      </a:r>
                    </a:p>
                    <a:p>
                      <a:r>
                        <a:rPr lang="en-US" sz="2200" dirty="0" smtClean="0"/>
                        <a:t>Activities:</a:t>
                      </a:r>
                    </a:p>
                    <a:p>
                      <a:r>
                        <a:rPr lang="en-US" sz="2200" dirty="0" smtClean="0"/>
                        <a:t>Trivia, busy work</a:t>
                      </a:r>
                    </a:p>
                    <a:p>
                      <a:r>
                        <a:rPr lang="en-US" sz="2200" dirty="0" smtClean="0"/>
                        <a:t>Some mail</a:t>
                      </a:r>
                    </a:p>
                    <a:p>
                      <a:r>
                        <a:rPr lang="en-US" sz="2200" dirty="0" smtClean="0"/>
                        <a:t>Some phone calls/texts</a:t>
                      </a:r>
                    </a:p>
                    <a:p>
                      <a:r>
                        <a:rPr lang="en-US" sz="2200" dirty="0" smtClean="0"/>
                        <a:t>Time wasters</a:t>
                      </a:r>
                    </a:p>
                    <a:p>
                      <a:r>
                        <a:rPr lang="en-US" sz="2200" dirty="0" smtClean="0"/>
                        <a:t>Pleasant</a:t>
                      </a:r>
                      <a:r>
                        <a:rPr lang="en-US" sz="2200" baseline="0" dirty="0" smtClean="0"/>
                        <a:t> activities</a:t>
                      </a:r>
                      <a:endParaRPr lang="en-US" sz="2200" dirty="0"/>
                    </a:p>
                  </a:txBody>
                  <a:tcPr marL="100584" marR="100584" marT="50292" marB="50292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181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Crisis Managers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502920" y="2066608"/>
          <a:ext cx="9052560" cy="39563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43800"/>
                <a:gridCol w="1508760"/>
              </a:tblGrid>
              <a:tr h="407924">
                <a:tc rowSpan="2">
                  <a:txBody>
                    <a:bodyPr/>
                    <a:lstStyle/>
                    <a:p>
                      <a:r>
                        <a:rPr lang="en-US" sz="4000" dirty="0" smtClean="0"/>
                        <a:t>I   </a:t>
                      </a:r>
                      <a:r>
                        <a:rPr lang="en-US" sz="2200" dirty="0" smtClean="0"/>
                        <a:t> Results:</a:t>
                      </a:r>
                    </a:p>
                    <a:p>
                      <a:endParaRPr lang="en-US" sz="2200" dirty="0" smtClean="0"/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2200" dirty="0" smtClean="0"/>
                        <a:t>Stress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2200" dirty="0" smtClean="0"/>
                        <a:t>Burnout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2200" dirty="0" smtClean="0"/>
                        <a:t>Crisis Management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2200" dirty="0" smtClean="0"/>
                        <a:t>Always</a:t>
                      </a:r>
                      <a:r>
                        <a:rPr lang="en-US" sz="2200" baseline="0" dirty="0" smtClean="0"/>
                        <a:t> putting out fires</a:t>
                      </a:r>
                      <a:endParaRPr lang="en-US" sz="2200" dirty="0"/>
                    </a:p>
                  </a:txBody>
                  <a:tcPr marL="100584" marR="100584" marT="50292" marB="50292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II</a:t>
                      </a:r>
                      <a:endParaRPr lang="en-US" sz="2000" dirty="0"/>
                    </a:p>
                  </a:txBody>
                  <a:tcPr marL="100584" marR="100584" marT="50292" marB="50292"/>
                </a:tc>
              </a:tr>
              <a:tr h="311251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IV</a:t>
                      </a:r>
                      <a:endParaRPr lang="en-US" sz="2200" dirty="0"/>
                    </a:p>
                  </a:txBody>
                  <a:tcPr marL="100584" marR="100584" marT="50292" marB="50292"/>
                </a:tc>
              </a:tr>
              <a:tr h="432511">
                <a:tc gridSpan="2">
                  <a:txBody>
                    <a:bodyPr/>
                    <a:lstStyle/>
                    <a:p>
                      <a:r>
                        <a:rPr lang="en-US" sz="2200" dirty="0" smtClean="0"/>
                        <a:t>III</a:t>
                      </a:r>
                      <a:endParaRPr lang="en-US" sz="2200" dirty="0"/>
                    </a:p>
                  </a:txBody>
                  <a:tcPr marL="100584" marR="100584" marT="50292" marB="50292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0874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Urgency Slaves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502920" y="2066608"/>
          <a:ext cx="9052560" cy="38267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59980"/>
                <a:gridCol w="1592580"/>
              </a:tblGrid>
              <a:tr h="1089660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I</a:t>
                      </a:r>
                      <a:endParaRPr lang="en-US" sz="2200" dirty="0"/>
                    </a:p>
                  </a:txBody>
                  <a:tcPr marL="100584" marR="100584" marT="50292" marB="50292"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II</a:t>
                      </a:r>
                      <a:endParaRPr lang="en-US" sz="2200" dirty="0"/>
                    </a:p>
                  </a:txBody>
                  <a:tcPr marL="100584" marR="100584" marT="50292" marB="50292"/>
                </a:tc>
              </a:tr>
              <a:tr h="2715768">
                <a:tc>
                  <a:txBody>
                    <a:bodyPr/>
                    <a:lstStyle/>
                    <a:p>
                      <a:r>
                        <a:rPr lang="en-US" sz="5300" dirty="0" smtClean="0"/>
                        <a:t>III </a:t>
                      </a:r>
                      <a:r>
                        <a:rPr lang="en-US" sz="2000" dirty="0" smtClean="0"/>
                        <a:t>Results: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2000" dirty="0" smtClean="0"/>
                        <a:t>Short Term Focus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2000" dirty="0" smtClean="0"/>
                        <a:t>Crisis Management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2000" dirty="0" smtClean="0"/>
                        <a:t>Reputation-chameleon</a:t>
                      </a:r>
                      <a:r>
                        <a:rPr lang="en-US" sz="2000" baseline="0" dirty="0" smtClean="0"/>
                        <a:t> Character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2000" baseline="0" dirty="0" smtClean="0"/>
                        <a:t>See goals and plans as worthless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2000" baseline="0" dirty="0" smtClean="0"/>
                        <a:t>Feel victimized, out of control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2000" baseline="0" dirty="0" smtClean="0"/>
                        <a:t>Shallow or broken relationships</a:t>
                      </a:r>
                      <a:endParaRPr lang="en-US" sz="5300" dirty="0"/>
                    </a:p>
                  </a:txBody>
                  <a:tcPr marL="100584" marR="100584" marT="50292" marB="50292"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IV</a:t>
                      </a:r>
                      <a:endParaRPr lang="en-US" sz="2200" dirty="0"/>
                    </a:p>
                  </a:txBody>
                  <a:tcPr marL="100584" marR="100584" marT="50292" marB="50292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047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</TotalTime>
  <Words>359</Words>
  <Application>Microsoft Office PowerPoint</Application>
  <PresentationFormat>Custom</PresentationFormat>
  <Paragraphs>158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Myriad Pro</vt:lpstr>
      <vt:lpstr>Office Theme</vt:lpstr>
      <vt:lpstr>Time Management </vt:lpstr>
      <vt:lpstr>PowerPoint Presentation</vt:lpstr>
      <vt:lpstr>PowerPoint Presentation</vt:lpstr>
      <vt:lpstr>PowerPoint Presentation</vt:lpstr>
      <vt:lpstr>Generations</vt:lpstr>
      <vt:lpstr>The Time Management Matrix</vt:lpstr>
      <vt:lpstr>The Time Management Matrix</vt:lpstr>
      <vt:lpstr>Crisis Managers</vt:lpstr>
      <vt:lpstr>Urgency Slaves</vt:lpstr>
      <vt:lpstr>Some McJobs</vt:lpstr>
      <vt:lpstr>The Goal:</vt:lpstr>
      <vt:lpstr>Personal Mission Statement</vt:lpstr>
      <vt:lpstr>Identify Your Roles</vt:lpstr>
      <vt:lpstr>Identify Your Roles</vt:lpstr>
      <vt:lpstr>Goals</vt:lpstr>
      <vt:lpstr>MBTI and Time</vt:lpstr>
      <vt:lpstr>Judger</vt:lpstr>
      <vt:lpstr>Perceiver </vt:lpstr>
      <vt:lpstr>Intravert/Extravert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Amanda Williams</dc:creator>
  <cp:lastModifiedBy>Lenny Salzberg</cp:lastModifiedBy>
  <cp:revision>10</cp:revision>
  <cp:lastPrinted>2016-08-19T17:41:45Z</cp:lastPrinted>
  <dcterms:created xsi:type="dcterms:W3CDTF">2016-08-19T12:42:13Z</dcterms:created>
  <dcterms:modified xsi:type="dcterms:W3CDTF">2018-03-19T18:21:40Z</dcterms:modified>
</cp:coreProperties>
</file>