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0"/>
  </p:notesMasterIdLst>
  <p:sldIdLst>
    <p:sldId id="263" r:id="rId2"/>
    <p:sldId id="260" r:id="rId3"/>
    <p:sldId id="261" r:id="rId4"/>
    <p:sldId id="264" r:id="rId5"/>
    <p:sldId id="365" r:id="rId6"/>
    <p:sldId id="266" r:id="rId7"/>
    <p:sldId id="265" r:id="rId8"/>
    <p:sldId id="380" r:id="rId9"/>
    <p:sldId id="258" r:id="rId10"/>
    <p:sldId id="257" r:id="rId11"/>
    <p:sldId id="269" r:id="rId12"/>
    <p:sldId id="268" r:id="rId13"/>
    <p:sldId id="270" r:id="rId14"/>
    <p:sldId id="273" r:id="rId15"/>
    <p:sldId id="348" r:id="rId16"/>
    <p:sldId id="387" r:id="rId17"/>
    <p:sldId id="272" r:id="rId18"/>
    <p:sldId id="274" r:id="rId19"/>
    <p:sldId id="366" r:id="rId20"/>
    <p:sldId id="271" r:id="rId21"/>
    <p:sldId id="259" r:id="rId22"/>
    <p:sldId id="279" r:id="rId23"/>
    <p:sldId id="276" r:id="rId24"/>
    <p:sldId id="283" r:id="rId25"/>
    <p:sldId id="284" r:id="rId26"/>
    <p:sldId id="285" r:id="rId27"/>
    <p:sldId id="385" r:id="rId28"/>
    <p:sldId id="386" r:id="rId29"/>
    <p:sldId id="286" r:id="rId30"/>
    <p:sldId id="287" r:id="rId31"/>
    <p:sldId id="288" r:id="rId32"/>
    <p:sldId id="290" r:id="rId33"/>
    <p:sldId id="291" r:id="rId34"/>
    <p:sldId id="300" r:id="rId35"/>
    <p:sldId id="301" r:id="rId36"/>
    <p:sldId id="281" r:id="rId37"/>
    <p:sldId id="282" r:id="rId38"/>
    <p:sldId id="306" r:id="rId39"/>
    <p:sldId id="294" r:id="rId40"/>
    <p:sldId id="280" r:id="rId41"/>
    <p:sldId id="303" r:id="rId42"/>
    <p:sldId id="305" r:id="rId43"/>
    <p:sldId id="277" r:id="rId44"/>
    <p:sldId id="307" r:id="rId45"/>
    <p:sldId id="308" r:id="rId46"/>
    <p:sldId id="309" r:id="rId47"/>
    <p:sldId id="320" r:id="rId48"/>
    <p:sldId id="310" r:id="rId49"/>
    <p:sldId id="311" r:id="rId50"/>
    <p:sldId id="312" r:id="rId51"/>
    <p:sldId id="317" r:id="rId52"/>
    <p:sldId id="318" r:id="rId53"/>
    <p:sldId id="321" r:id="rId54"/>
    <p:sldId id="322" r:id="rId55"/>
    <p:sldId id="323" r:id="rId56"/>
    <p:sldId id="278" r:id="rId57"/>
    <p:sldId id="325" r:id="rId58"/>
    <p:sldId id="328" r:id="rId59"/>
    <p:sldId id="324" r:id="rId60"/>
    <p:sldId id="316" r:id="rId61"/>
    <p:sldId id="329" r:id="rId62"/>
    <p:sldId id="326" r:id="rId63"/>
    <p:sldId id="355" r:id="rId64"/>
    <p:sldId id="382" r:id="rId65"/>
    <p:sldId id="381" r:id="rId66"/>
    <p:sldId id="356" r:id="rId67"/>
    <p:sldId id="359" r:id="rId68"/>
    <p:sldId id="330" r:id="rId69"/>
    <p:sldId id="331" r:id="rId70"/>
    <p:sldId id="332" r:id="rId71"/>
    <p:sldId id="333" r:id="rId72"/>
    <p:sldId id="334" r:id="rId73"/>
    <p:sldId id="336" r:id="rId74"/>
    <p:sldId id="337" r:id="rId75"/>
    <p:sldId id="340" r:id="rId76"/>
    <p:sldId id="341" r:id="rId77"/>
    <p:sldId id="342" r:id="rId78"/>
    <p:sldId id="383" r:id="rId79"/>
    <p:sldId id="343" r:id="rId80"/>
    <p:sldId id="372" r:id="rId81"/>
    <p:sldId id="404" r:id="rId82"/>
    <p:sldId id="373" r:id="rId83"/>
    <p:sldId id="374" r:id="rId84"/>
    <p:sldId id="375" r:id="rId85"/>
    <p:sldId id="376" r:id="rId86"/>
    <p:sldId id="379" r:id="rId87"/>
    <p:sldId id="377" r:id="rId88"/>
    <p:sldId id="345" r:id="rId89"/>
    <p:sldId id="346" r:id="rId90"/>
    <p:sldId id="347" r:id="rId91"/>
    <p:sldId id="384" r:id="rId92"/>
    <p:sldId id="358" r:id="rId93"/>
    <p:sldId id="371" r:id="rId94"/>
    <p:sldId id="389" r:id="rId95"/>
    <p:sldId id="391" r:id="rId96"/>
    <p:sldId id="390" r:id="rId97"/>
    <p:sldId id="396" r:id="rId98"/>
    <p:sldId id="394" r:id="rId99"/>
    <p:sldId id="397" r:id="rId100"/>
    <p:sldId id="398" r:id="rId101"/>
    <p:sldId id="401" r:id="rId102"/>
    <p:sldId id="405" r:id="rId103"/>
    <p:sldId id="399" r:id="rId104"/>
    <p:sldId id="400" r:id="rId105"/>
    <p:sldId id="392" r:id="rId106"/>
    <p:sldId id="393" r:id="rId107"/>
    <p:sldId id="395" r:id="rId108"/>
    <p:sldId id="388" r:id="rId109"/>
    <p:sldId id="338" r:id="rId110"/>
    <p:sldId id="302" r:id="rId111"/>
    <p:sldId id="369" r:id="rId112"/>
    <p:sldId id="363" r:id="rId113"/>
    <p:sldId id="315" r:id="rId114"/>
    <p:sldId id="349" r:id="rId115"/>
    <p:sldId id="360" r:id="rId116"/>
    <p:sldId id="350" r:id="rId117"/>
    <p:sldId id="367" r:id="rId118"/>
    <p:sldId id="368" r:id="rId1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E48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852" autoAdjust="0"/>
    <p:restoredTop sz="84789" autoAdjust="0"/>
  </p:normalViewPr>
  <p:slideViewPr>
    <p:cSldViewPr snapToGrid="0" snapToObjects="1">
      <p:cViewPr varScale="1">
        <p:scale>
          <a:sx n="99" d="100"/>
          <a:sy n="99" d="100"/>
        </p:scale>
        <p:origin x="1542"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C33EB3-0601-DD49-934B-0981D8674D7A}" type="datetimeFigureOut">
              <a:rPr lang="en-US" smtClean="0"/>
              <a:t>5/14/2018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22E122-D099-144E-ADDA-195CAE39DCEB}" type="slidenum">
              <a:rPr lang="en-US" smtClean="0"/>
              <a:t>‹#›</a:t>
            </a:fld>
            <a:endParaRPr lang="en-US"/>
          </a:p>
        </p:txBody>
      </p:sp>
    </p:spTree>
    <p:extLst>
      <p:ext uri="{BB962C8B-B14F-4D97-AF65-F5344CB8AC3E}">
        <p14:creationId xmlns:p14="http://schemas.microsoft.com/office/powerpoint/2010/main" val="166862356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will briefly touch on the mountains of data for </a:t>
            </a:r>
            <a:r>
              <a:rPr lang="en-US" dirty="0" err="1" smtClean="0"/>
              <a:t>tPA</a:t>
            </a:r>
            <a:r>
              <a:rPr lang="en-US" dirty="0" smtClean="0"/>
              <a:t> usage to gain historical perspective (but this is NOT a </a:t>
            </a:r>
            <a:r>
              <a:rPr lang="en-US" dirty="0" err="1" smtClean="0"/>
              <a:t>tPA</a:t>
            </a:r>
            <a:r>
              <a:rPr lang="en-US" dirty="0" smtClean="0"/>
              <a:t> talk,</a:t>
            </a:r>
            <a:r>
              <a:rPr lang="en-US" baseline="0" dirty="0" smtClean="0"/>
              <a:t> and is NOT all-inclusive of this data).</a:t>
            </a:r>
          </a:p>
          <a:p>
            <a:r>
              <a:rPr lang="en-US" dirty="0" smtClean="0"/>
              <a:t>The meat of today’s talk will be the</a:t>
            </a:r>
            <a:r>
              <a:rPr lang="en-US" baseline="0" dirty="0" smtClean="0"/>
              <a:t> trial data on endovascular </a:t>
            </a:r>
            <a:r>
              <a:rPr lang="en-US" baseline="0" dirty="0" err="1" smtClean="0"/>
              <a:t>thrombectomy</a:t>
            </a:r>
            <a:r>
              <a:rPr lang="en-US" baseline="0" dirty="0" smtClean="0"/>
              <a:t>, both historically and then I’m going to spend a considerable amount of time on the DAWN trial that was just published last month</a:t>
            </a:r>
          </a:p>
          <a:p>
            <a:endParaRPr lang="en-US" dirty="0"/>
          </a:p>
        </p:txBody>
      </p:sp>
      <p:sp>
        <p:nvSpPr>
          <p:cNvPr id="4" name="Slide Number Placeholder 3"/>
          <p:cNvSpPr>
            <a:spLocks noGrp="1"/>
          </p:cNvSpPr>
          <p:nvPr>
            <p:ph type="sldNum" sz="quarter" idx="10"/>
          </p:nvPr>
        </p:nvSpPr>
        <p:spPr/>
        <p:txBody>
          <a:bodyPr/>
          <a:lstStyle/>
          <a:p>
            <a:fld id="{625CDE11-8365-4F4B-86D7-D0062C56374D}" type="slidenum">
              <a:rPr lang="en-US" smtClean="0"/>
              <a:t>2</a:t>
            </a:fld>
            <a:endParaRPr lang="en-US"/>
          </a:p>
        </p:txBody>
      </p:sp>
    </p:spTree>
    <p:extLst>
      <p:ext uri="{BB962C8B-B14F-4D97-AF65-F5344CB8AC3E}">
        <p14:creationId xmlns:p14="http://schemas.microsoft.com/office/powerpoint/2010/main" val="25203075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Shown another way utilizing a logistic regression model, the data also showed that the earlier the patient is treated, the</a:t>
            </a:r>
            <a:r>
              <a:rPr lang="en-US" baseline="0" dirty="0" smtClean="0"/>
              <a:t> better the outcome (slope of the line)</a:t>
            </a:r>
          </a:p>
          <a:p>
            <a:endParaRPr lang="en-US" dirty="0"/>
          </a:p>
        </p:txBody>
      </p:sp>
      <p:sp>
        <p:nvSpPr>
          <p:cNvPr id="4" name="Slide Number Placeholder 3"/>
          <p:cNvSpPr>
            <a:spLocks noGrp="1"/>
          </p:cNvSpPr>
          <p:nvPr>
            <p:ph type="sldNum" sz="quarter" idx="10"/>
          </p:nvPr>
        </p:nvSpPr>
        <p:spPr/>
        <p:txBody>
          <a:bodyPr/>
          <a:lstStyle/>
          <a:p>
            <a:fld id="{DA22E122-D099-144E-ADDA-195CAE39DCEB}" type="slidenum">
              <a:rPr lang="en-US" smtClean="0"/>
              <a:t>17</a:t>
            </a:fld>
            <a:endParaRPr lang="en-US"/>
          </a:p>
        </p:txBody>
      </p:sp>
    </p:spTree>
    <p:extLst>
      <p:ext uri="{BB962C8B-B14F-4D97-AF65-F5344CB8AC3E}">
        <p14:creationId xmlns:p14="http://schemas.microsoft.com/office/powerpoint/2010/main" val="2343645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a:t>
            </a:r>
            <a:r>
              <a:rPr lang="en-US" baseline="0" dirty="0" smtClean="0"/>
              <a:t> </a:t>
            </a:r>
            <a:r>
              <a:rPr lang="en-US" baseline="0" dirty="0" err="1" smtClean="0"/>
              <a:t>tPA</a:t>
            </a:r>
            <a:r>
              <a:rPr lang="en-US" baseline="0" dirty="0" smtClean="0"/>
              <a:t> there was a 6% Symptomatic hemorrhage rate.  Asymptomatic hemorrhages occurred in both </a:t>
            </a:r>
            <a:r>
              <a:rPr lang="en-US" baseline="0" dirty="0" err="1" smtClean="0"/>
              <a:t>tpa</a:t>
            </a:r>
            <a:r>
              <a:rPr lang="en-US" baseline="0" dirty="0" smtClean="0"/>
              <a:t> and placebo arms, essentially in equal number.</a:t>
            </a:r>
          </a:p>
          <a:p>
            <a:r>
              <a:rPr lang="en-US" baseline="0" dirty="0" smtClean="0"/>
              <a:t>This is the 6% hemorrhage rate that I quote to patients and families when giving </a:t>
            </a:r>
            <a:r>
              <a:rPr lang="en-US" baseline="0" dirty="0" err="1" smtClean="0"/>
              <a:t>tPA</a:t>
            </a:r>
            <a:r>
              <a:rPr lang="en-US" baseline="0" dirty="0" smtClean="0"/>
              <a:t>.</a:t>
            </a:r>
          </a:p>
          <a:p>
            <a:r>
              <a:rPr lang="en-US" baseline="0" dirty="0" smtClean="0"/>
              <a:t>2.4 -8.8% depending on the study.</a:t>
            </a:r>
          </a:p>
          <a:p>
            <a:r>
              <a:rPr lang="en-US" baseline="0" dirty="0" smtClean="0"/>
              <a:t>4.7% in GWTG review</a:t>
            </a:r>
            <a:endParaRPr lang="en-US" dirty="0"/>
          </a:p>
        </p:txBody>
      </p:sp>
      <p:sp>
        <p:nvSpPr>
          <p:cNvPr id="4" name="Slide Number Placeholder 3"/>
          <p:cNvSpPr>
            <a:spLocks noGrp="1"/>
          </p:cNvSpPr>
          <p:nvPr>
            <p:ph type="sldNum" sz="quarter" idx="10"/>
          </p:nvPr>
        </p:nvSpPr>
        <p:spPr/>
        <p:txBody>
          <a:bodyPr/>
          <a:lstStyle/>
          <a:p>
            <a:fld id="{DA22E122-D099-144E-ADDA-195CAE39DCEB}" type="slidenum">
              <a:rPr lang="en-US" smtClean="0"/>
              <a:t>18</a:t>
            </a:fld>
            <a:endParaRPr lang="en-US"/>
          </a:p>
        </p:txBody>
      </p:sp>
    </p:spTree>
    <p:extLst>
      <p:ext uri="{BB962C8B-B14F-4D97-AF65-F5344CB8AC3E}">
        <p14:creationId xmlns:p14="http://schemas.microsoft.com/office/powerpoint/2010/main" val="2343645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1995</a:t>
            </a:r>
            <a:r>
              <a:rPr lang="en-US" baseline="0" dirty="0" smtClean="0"/>
              <a:t> was huge. We spent the next dozen years scrutinizing </a:t>
            </a:r>
            <a:r>
              <a:rPr lang="en-US" baseline="0" dirty="0" err="1" smtClean="0"/>
              <a:t>tPA</a:t>
            </a:r>
            <a:r>
              <a:rPr lang="en-US" baseline="0" dirty="0" smtClean="0"/>
              <a:t> data, but realistically had nothing substantially new until 2008.</a:t>
            </a:r>
          </a:p>
          <a:p>
            <a:r>
              <a:rPr lang="en-US" baseline="0" dirty="0" smtClean="0"/>
              <a:t>Animation**</a:t>
            </a:r>
          </a:p>
          <a:p>
            <a:r>
              <a:rPr lang="en-US" baseline="0" dirty="0" smtClean="0"/>
              <a:t>This is when the ECASS III trial came out, examining the use of </a:t>
            </a:r>
            <a:r>
              <a:rPr lang="en-US" baseline="0" dirty="0" err="1" smtClean="0"/>
              <a:t>tPA</a:t>
            </a:r>
            <a:r>
              <a:rPr lang="en-US" baseline="0" dirty="0" smtClean="0"/>
              <a:t> in the 3-4.5 hours from LKN window</a:t>
            </a:r>
          </a:p>
        </p:txBody>
      </p:sp>
      <p:sp>
        <p:nvSpPr>
          <p:cNvPr id="4" name="Slide Number Placeholder 3"/>
          <p:cNvSpPr>
            <a:spLocks noGrp="1"/>
          </p:cNvSpPr>
          <p:nvPr>
            <p:ph type="sldNum" sz="quarter" idx="10"/>
          </p:nvPr>
        </p:nvSpPr>
        <p:spPr/>
        <p:txBody>
          <a:bodyPr/>
          <a:lstStyle/>
          <a:p>
            <a:fld id="{DA22E122-D099-144E-ADDA-195CAE39DCEB}" type="slidenum">
              <a:rPr lang="en-US" smtClean="0"/>
              <a:t>20</a:t>
            </a:fld>
            <a:endParaRPr lang="en-US"/>
          </a:p>
        </p:txBody>
      </p:sp>
    </p:spTree>
    <p:extLst>
      <p:ext uri="{BB962C8B-B14F-4D97-AF65-F5344CB8AC3E}">
        <p14:creationId xmlns:p14="http://schemas.microsoft.com/office/powerpoint/2010/main" val="36492819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Basically, if you select a little</a:t>
            </a:r>
            <a:r>
              <a:rPr lang="en-US" baseline="0" dirty="0" smtClean="0"/>
              <a:t> more carefully, </a:t>
            </a:r>
            <a:r>
              <a:rPr lang="en-US" baseline="0" dirty="0" err="1" smtClean="0"/>
              <a:t>tPA</a:t>
            </a:r>
            <a:r>
              <a:rPr lang="en-US" baseline="0" dirty="0" smtClean="0"/>
              <a:t> is effective out to 4.5 hours, with similar benefit as seen in NINDS</a:t>
            </a:r>
          </a:p>
          <a:p>
            <a:endParaRPr lang="en-US" baseline="0" dirty="0" smtClean="0"/>
          </a:p>
        </p:txBody>
      </p:sp>
      <p:sp>
        <p:nvSpPr>
          <p:cNvPr id="4" name="Slide Number Placeholder 3"/>
          <p:cNvSpPr>
            <a:spLocks noGrp="1"/>
          </p:cNvSpPr>
          <p:nvPr>
            <p:ph type="sldNum" sz="quarter" idx="10"/>
          </p:nvPr>
        </p:nvSpPr>
        <p:spPr/>
        <p:txBody>
          <a:bodyPr/>
          <a:lstStyle/>
          <a:p>
            <a:fld id="{DA22E122-D099-144E-ADDA-195CAE39DCEB}" type="slidenum">
              <a:rPr lang="en-US" smtClean="0"/>
              <a:t>21</a:t>
            </a:fld>
            <a:endParaRPr lang="en-US"/>
          </a:p>
        </p:txBody>
      </p:sp>
    </p:spTree>
    <p:extLst>
      <p:ext uri="{BB962C8B-B14F-4D97-AF65-F5344CB8AC3E}">
        <p14:creationId xmlns:p14="http://schemas.microsoft.com/office/powerpoint/2010/main" val="11328881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Multiple</a:t>
            </a:r>
            <a:r>
              <a:rPr lang="en-US" baseline="0" dirty="0" smtClean="0"/>
              <a:t> meta-analysis and reviews of the individual-level data from multiple trials of </a:t>
            </a:r>
            <a:r>
              <a:rPr lang="en-US" baseline="0" dirty="0" err="1" smtClean="0"/>
              <a:t>tPA</a:t>
            </a:r>
            <a:r>
              <a:rPr lang="en-US" baseline="0" dirty="0" smtClean="0"/>
              <a:t> repeatedly confirmed benefit in the 4.5 hour window. </a:t>
            </a:r>
          </a:p>
          <a:p>
            <a:r>
              <a:rPr lang="en-US" baseline="0" dirty="0" smtClean="0"/>
              <a:t>HOWEVER, the FDA chose not to approve labeling for this window, so 3-4.5 hours is OFF-LABEL, BUT standard of care (in AHA/ASA guidelines)</a:t>
            </a:r>
          </a:p>
        </p:txBody>
      </p:sp>
      <p:sp>
        <p:nvSpPr>
          <p:cNvPr id="4" name="Slide Number Placeholder 3"/>
          <p:cNvSpPr>
            <a:spLocks noGrp="1"/>
          </p:cNvSpPr>
          <p:nvPr>
            <p:ph type="sldNum" sz="quarter" idx="10"/>
          </p:nvPr>
        </p:nvSpPr>
        <p:spPr/>
        <p:txBody>
          <a:bodyPr/>
          <a:lstStyle/>
          <a:p>
            <a:fld id="{DA22E122-D099-144E-ADDA-195CAE39DCEB}" type="slidenum">
              <a:rPr lang="en-US" smtClean="0"/>
              <a:t>22</a:t>
            </a:fld>
            <a:endParaRPr lang="en-US"/>
          </a:p>
        </p:txBody>
      </p:sp>
    </p:spTree>
    <p:extLst>
      <p:ext uri="{BB962C8B-B14F-4D97-AF65-F5344CB8AC3E}">
        <p14:creationId xmlns:p14="http://schemas.microsoft.com/office/powerpoint/2010/main" val="39745037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And as shown here, there may even benefit out to 5.1 (lower bound of the CI crosses 1 at 5.1 hours).  </a:t>
            </a:r>
          </a:p>
          <a:p>
            <a:r>
              <a:rPr lang="en-US" baseline="0" dirty="0" smtClean="0"/>
              <a:t>In this meta analysis, predefined subgroups analyzed were 0-3, 3-4.5, and &gt;4.5h;  </a:t>
            </a:r>
            <a:r>
              <a:rPr lang="en-US" baseline="0" dirty="0" err="1" smtClean="0"/>
              <a:t>tpa</a:t>
            </a:r>
            <a:r>
              <a:rPr lang="en-US" baseline="0" dirty="0" smtClean="0"/>
              <a:t> significantly improved chance of good outcome in first two predefined subgroups but not the latter.</a:t>
            </a:r>
          </a:p>
        </p:txBody>
      </p:sp>
      <p:sp>
        <p:nvSpPr>
          <p:cNvPr id="4" name="Slide Number Placeholder 3"/>
          <p:cNvSpPr>
            <a:spLocks noGrp="1"/>
          </p:cNvSpPr>
          <p:nvPr>
            <p:ph type="sldNum" sz="quarter" idx="10"/>
          </p:nvPr>
        </p:nvSpPr>
        <p:spPr/>
        <p:txBody>
          <a:bodyPr/>
          <a:lstStyle/>
          <a:p>
            <a:fld id="{DA22E122-D099-144E-ADDA-195CAE39DCEB}" type="slidenum">
              <a:rPr lang="en-US" smtClean="0"/>
              <a:t>23</a:t>
            </a:fld>
            <a:endParaRPr lang="en-US"/>
          </a:p>
        </p:txBody>
      </p:sp>
    </p:spTree>
    <p:extLst>
      <p:ext uri="{BB962C8B-B14F-4D97-AF65-F5344CB8AC3E}">
        <p14:creationId xmlns:p14="http://schemas.microsoft.com/office/powerpoint/2010/main" val="39745037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this point,</a:t>
            </a:r>
            <a:r>
              <a:rPr lang="en-US" baseline="0" dirty="0" smtClean="0"/>
              <a:t> I need to pause and discuss an elephant in the room.  The “WHY” we’re doing all this, which is the recanalization hypothesis.</a:t>
            </a:r>
          </a:p>
          <a:p>
            <a:endParaRPr lang="en-US" baseline="0" dirty="0" smtClean="0"/>
          </a:p>
          <a:p>
            <a:r>
              <a:rPr lang="en-US" baseline="0" dirty="0" smtClean="0"/>
              <a:t>This is the ASSUMPTION we all operate under.</a:t>
            </a:r>
            <a:endParaRPr lang="en-US" dirty="0"/>
          </a:p>
        </p:txBody>
      </p:sp>
      <p:sp>
        <p:nvSpPr>
          <p:cNvPr id="4" name="Slide Number Placeholder 3"/>
          <p:cNvSpPr>
            <a:spLocks noGrp="1"/>
          </p:cNvSpPr>
          <p:nvPr>
            <p:ph type="sldNum" sz="quarter" idx="10"/>
          </p:nvPr>
        </p:nvSpPr>
        <p:spPr/>
        <p:txBody>
          <a:bodyPr/>
          <a:lstStyle/>
          <a:p>
            <a:fld id="{DA22E122-D099-144E-ADDA-195CAE39DCEB}" type="slidenum">
              <a:rPr lang="en-US" smtClean="0"/>
              <a:t>24</a:t>
            </a:fld>
            <a:endParaRPr lang="en-US"/>
          </a:p>
        </p:txBody>
      </p:sp>
    </p:spTree>
    <p:extLst>
      <p:ext uri="{BB962C8B-B14F-4D97-AF65-F5344CB8AC3E}">
        <p14:creationId xmlns:p14="http://schemas.microsoft.com/office/powerpoint/2010/main" val="42303369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Early </a:t>
            </a:r>
            <a:r>
              <a:rPr lang="en-US" dirty="0" err="1" smtClean="0"/>
              <a:t>thrombectomy</a:t>
            </a:r>
            <a:r>
              <a:rPr lang="en-US" dirty="0" smtClean="0"/>
              <a:t> devices were approved after showing they could </a:t>
            </a:r>
            <a:r>
              <a:rPr lang="en-US" dirty="0" err="1" smtClean="0"/>
              <a:t>recanalize</a:t>
            </a:r>
            <a:r>
              <a:rPr lang="en-US" dirty="0" smtClean="0"/>
              <a:t> vessels</a:t>
            </a:r>
            <a:r>
              <a:rPr lang="en-US" baseline="0" dirty="0" smtClean="0"/>
              <a:t> well. Typically compared to historical </a:t>
            </a:r>
            <a:r>
              <a:rPr lang="en-US" baseline="0" dirty="0" err="1" smtClean="0"/>
              <a:t>tPA</a:t>
            </a:r>
            <a:r>
              <a:rPr lang="en-US" baseline="0" dirty="0" smtClean="0"/>
              <a:t> controls, and NO evidence showing improved outcomes in these early trials which resulted in approval of the devices by the FDA.</a:t>
            </a:r>
            <a:endParaRPr lang="en-US" dirty="0"/>
          </a:p>
        </p:txBody>
      </p:sp>
      <p:sp>
        <p:nvSpPr>
          <p:cNvPr id="4" name="Slide Number Placeholder 3"/>
          <p:cNvSpPr>
            <a:spLocks noGrp="1"/>
          </p:cNvSpPr>
          <p:nvPr>
            <p:ph type="sldNum" sz="quarter" idx="10"/>
          </p:nvPr>
        </p:nvSpPr>
        <p:spPr/>
        <p:txBody>
          <a:bodyPr/>
          <a:lstStyle/>
          <a:p>
            <a:fld id="{DA22E122-D099-144E-ADDA-195CAE39DCEB}" type="slidenum">
              <a:rPr lang="en-US" smtClean="0"/>
              <a:t>29</a:t>
            </a:fld>
            <a:endParaRPr lang="en-US"/>
          </a:p>
        </p:txBody>
      </p:sp>
    </p:spTree>
    <p:extLst>
      <p:ext uri="{BB962C8B-B14F-4D97-AF65-F5344CB8AC3E}">
        <p14:creationId xmlns:p14="http://schemas.microsoft.com/office/powerpoint/2010/main" val="18523553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…so perhaps </a:t>
            </a:r>
            <a:r>
              <a:rPr lang="en-US" dirty="0" err="1" smtClean="0"/>
              <a:t>theres</a:t>
            </a:r>
            <a:r>
              <a:rPr lang="en-US" baseline="0" dirty="0" smtClean="0"/>
              <a:t> some truth to this assumption</a:t>
            </a:r>
            <a:endParaRPr lang="en-US" dirty="0"/>
          </a:p>
        </p:txBody>
      </p:sp>
      <p:sp>
        <p:nvSpPr>
          <p:cNvPr id="4" name="Slide Number Placeholder 3"/>
          <p:cNvSpPr>
            <a:spLocks noGrp="1"/>
          </p:cNvSpPr>
          <p:nvPr>
            <p:ph type="sldNum" sz="quarter" idx="10"/>
          </p:nvPr>
        </p:nvSpPr>
        <p:spPr/>
        <p:txBody>
          <a:bodyPr/>
          <a:lstStyle/>
          <a:p>
            <a:fld id="{DA22E122-D099-144E-ADDA-195CAE39DCEB}" type="slidenum">
              <a:rPr lang="en-US" smtClean="0"/>
              <a:t>30</a:t>
            </a:fld>
            <a:endParaRPr lang="en-US"/>
          </a:p>
        </p:txBody>
      </p:sp>
    </p:spTree>
    <p:extLst>
      <p:ext uri="{BB962C8B-B14F-4D97-AF65-F5344CB8AC3E}">
        <p14:creationId xmlns:p14="http://schemas.microsoft.com/office/powerpoint/2010/main" val="37748980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Lower recanalization rate may also be due to the make up of the thrombus itself (more calcified? Fibrin content, </a:t>
            </a:r>
            <a:r>
              <a:rPr lang="en-US" dirty="0" err="1" smtClean="0"/>
              <a:t>etc</a:t>
            </a:r>
            <a:r>
              <a:rPr lang="en-US" dirty="0" smtClean="0"/>
              <a:t>)</a:t>
            </a:r>
            <a:endParaRPr lang="en-US" dirty="0"/>
          </a:p>
        </p:txBody>
      </p:sp>
      <p:sp>
        <p:nvSpPr>
          <p:cNvPr id="4" name="Slide Number Placeholder 3"/>
          <p:cNvSpPr>
            <a:spLocks noGrp="1"/>
          </p:cNvSpPr>
          <p:nvPr>
            <p:ph type="sldNum" sz="quarter" idx="10"/>
          </p:nvPr>
        </p:nvSpPr>
        <p:spPr/>
        <p:txBody>
          <a:bodyPr/>
          <a:lstStyle/>
          <a:p>
            <a:fld id="{DA22E122-D099-144E-ADDA-195CAE39DCEB}" type="slidenum">
              <a:rPr lang="en-US" smtClean="0"/>
              <a:t>31</a:t>
            </a:fld>
            <a:endParaRPr lang="en-US"/>
          </a:p>
        </p:txBody>
      </p:sp>
    </p:spTree>
    <p:extLst>
      <p:ext uri="{BB962C8B-B14F-4D97-AF65-F5344CB8AC3E}">
        <p14:creationId xmlns:p14="http://schemas.microsoft.com/office/powerpoint/2010/main" val="1584133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 than some off-label </a:t>
            </a:r>
            <a:r>
              <a:rPr lang="en-US" dirty="0" err="1" smtClean="0"/>
              <a:t>tPA</a:t>
            </a:r>
            <a:r>
              <a:rPr lang="en-US" dirty="0" smtClean="0"/>
              <a:t> usage, the majority of this talk is strictly</a:t>
            </a:r>
            <a:r>
              <a:rPr lang="en-US" baseline="0" dirty="0" smtClean="0"/>
              <a:t> in review of published data; due to funding of many of these studies, they sometimes use one device over another – obviously that does not equate to my support nor reflect my opinions on any one company, device or drug.</a:t>
            </a:r>
            <a:endParaRPr lang="en-US" dirty="0"/>
          </a:p>
        </p:txBody>
      </p:sp>
      <p:sp>
        <p:nvSpPr>
          <p:cNvPr id="4" name="Slide Number Placeholder 3"/>
          <p:cNvSpPr>
            <a:spLocks noGrp="1"/>
          </p:cNvSpPr>
          <p:nvPr>
            <p:ph type="sldNum" sz="quarter" idx="10"/>
          </p:nvPr>
        </p:nvSpPr>
        <p:spPr/>
        <p:txBody>
          <a:bodyPr/>
          <a:lstStyle/>
          <a:p>
            <a:fld id="{DA22E122-D099-144E-ADDA-195CAE39DCEB}" type="slidenum">
              <a:rPr lang="en-US" smtClean="0"/>
              <a:t>3</a:t>
            </a:fld>
            <a:endParaRPr lang="en-US"/>
          </a:p>
        </p:txBody>
      </p:sp>
    </p:spTree>
    <p:extLst>
      <p:ext uri="{BB962C8B-B14F-4D97-AF65-F5344CB8AC3E}">
        <p14:creationId xmlns:p14="http://schemas.microsoft.com/office/powerpoint/2010/main" val="26729759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these devices get approved in 2004 – 2008.  They can do the job they say they do, but there’s no evidence yet that that</a:t>
            </a:r>
            <a:r>
              <a:rPr lang="en-US" baseline="0" dirty="0" smtClean="0"/>
              <a:t> job improves stroke patients’ outcomes</a:t>
            </a:r>
            <a:endParaRPr lang="en-US" dirty="0"/>
          </a:p>
        </p:txBody>
      </p:sp>
      <p:sp>
        <p:nvSpPr>
          <p:cNvPr id="4" name="Slide Number Placeholder 3"/>
          <p:cNvSpPr>
            <a:spLocks noGrp="1"/>
          </p:cNvSpPr>
          <p:nvPr>
            <p:ph type="sldNum" sz="quarter" idx="10"/>
          </p:nvPr>
        </p:nvSpPr>
        <p:spPr/>
        <p:txBody>
          <a:bodyPr/>
          <a:lstStyle/>
          <a:p>
            <a:fld id="{94E827F0-3CBB-3F4A-AC07-6400F6BBCA34}" type="slidenum">
              <a:rPr lang="en-US" smtClean="0"/>
              <a:pPr/>
              <a:t>34</a:t>
            </a:fld>
            <a:endParaRPr lang="en-US"/>
          </a:p>
        </p:txBody>
      </p:sp>
    </p:spTree>
    <p:extLst>
      <p:ext uri="{BB962C8B-B14F-4D97-AF65-F5344CB8AC3E}">
        <p14:creationId xmlns:p14="http://schemas.microsoft.com/office/powerpoint/2010/main" val="41379254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one other device that a few guys I know use…</a:t>
            </a:r>
            <a:endParaRPr lang="en-US" dirty="0"/>
          </a:p>
        </p:txBody>
      </p:sp>
      <p:sp>
        <p:nvSpPr>
          <p:cNvPr id="4" name="Slide Number Placeholder 3"/>
          <p:cNvSpPr>
            <a:spLocks noGrp="1"/>
          </p:cNvSpPr>
          <p:nvPr>
            <p:ph type="sldNum" sz="quarter" idx="10"/>
          </p:nvPr>
        </p:nvSpPr>
        <p:spPr/>
        <p:txBody>
          <a:bodyPr/>
          <a:lstStyle/>
          <a:p>
            <a:fld id="{DA22E122-D099-144E-ADDA-195CAE39DCEB}" type="slidenum">
              <a:rPr lang="en-US" smtClean="0"/>
              <a:t>35</a:t>
            </a:fld>
            <a:endParaRPr lang="en-US"/>
          </a:p>
        </p:txBody>
      </p:sp>
    </p:spTree>
    <p:extLst>
      <p:ext uri="{BB962C8B-B14F-4D97-AF65-F5344CB8AC3E}">
        <p14:creationId xmlns:p14="http://schemas.microsoft.com/office/powerpoint/2010/main" val="18452153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2013 rolls around and three simultaneous publications come out in NEJM about these devices that are supposed to be exciting…</a:t>
            </a:r>
          </a:p>
          <a:p>
            <a:endParaRPr lang="en-US" dirty="0" smtClean="0"/>
          </a:p>
          <a:p>
            <a:r>
              <a:rPr lang="en-US" dirty="0" smtClean="0"/>
              <a:t>MR Rescue,</a:t>
            </a:r>
            <a:r>
              <a:rPr lang="en-US" baseline="0" dirty="0" smtClean="0"/>
              <a:t> IMS III, and Synthesis Expansion…and they’re all negative</a:t>
            </a:r>
            <a:endParaRPr lang="en-US" dirty="0" smtClean="0"/>
          </a:p>
        </p:txBody>
      </p:sp>
      <p:sp>
        <p:nvSpPr>
          <p:cNvPr id="4" name="Slide Number Placeholder 3"/>
          <p:cNvSpPr>
            <a:spLocks noGrp="1"/>
          </p:cNvSpPr>
          <p:nvPr>
            <p:ph type="sldNum" sz="quarter" idx="10"/>
          </p:nvPr>
        </p:nvSpPr>
        <p:spPr/>
        <p:txBody>
          <a:bodyPr/>
          <a:lstStyle/>
          <a:p>
            <a:fld id="{DA22E122-D099-144E-ADDA-195CAE39DCEB}" type="slidenum">
              <a:rPr lang="en-US" smtClean="0"/>
              <a:t>36</a:t>
            </a:fld>
            <a:endParaRPr lang="en-US"/>
          </a:p>
        </p:txBody>
      </p:sp>
    </p:spTree>
    <p:extLst>
      <p:ext uri="{BB962C8B-B14F-4D97-AF65-F5344CB8AC3E}">
        <p14:creationId xmlns:p14="http://schemas.microsoft.com/office/powerpoint/2010/main" val="36492819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IMS III, MR RESCUE, and SYNTHESIS</a:t>
            </a:r>
            <a:endParaRPr lang="en-US" dirty="0"/>
          </a:p>
        </p:txBody>
      </p:sp>
      <p:sp>
        <p:nvSpPr>
          <p:cNvPr id="4" name="Slide Number Placeholder 3"/>
          <p:cNvSpPr>
            <a:spLocks noGrp="1"/>
          </p:cNvSpPr>
          <p:nvPr>
            <p:ph type="sldNum" sz="quarter" idx="10"/>
          </p:nvPr>
        </p:nvSpPr>
        <p:spPr/>
        <p:txBody>
          <a:bodyPr/>
          <a:lstStyle/>
          <a:p>
            <a:fld id="{DA22E122-D099-144E-ADDA-195CAE39DCEB}" type="slidenum">
              <a:rPr lang="en-US" smtClean="0"/>
              <a:t>37</a:t>
            </a:fld>
            <a:endParaRPr lang="en-US"/>
          </a:p>
        </p:txBody>
      </p:sp>
    </p:spTree>
    <p:extLst>
      <p:ext uri="{BB962C8B-B14F-4D97-AF65-F5344CB8AC3E}">
        <p14:creationId xmlns:p14="http://schemas.microsoft.com/office/powerpoint/2010/main" val="33292863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Coming back to our recanalization hypothesis, did these devices and protocols</a:t>
            </a:r>
            <a:r>
              <a:rPr lang="en-US" baseline="0" dirty="0" smtClean="0"/>
              <a:t> work from a technical standpoint?  Yes.  But the outcomes were no better! Uh oh.  Is our hypothesis wrong?</a:t>
            </a:r>
            <a:endParaRPr lang="en-US" dirty="0" smtClean="0"/>
          </a:p>
          <a:p>
            <a:endParaRPr lang="en-US" dirty="0" smtClean="0"/>
          </a:p>
          <a:p>
            <a:r>
              <a:rPr lang="en-US" dirty="0" smtClean="0"/>
              <a:t>(Synthesis did not report recanalization)</a:t>
            </a:r>
            <a:endParaRPr lang="en-US" dirty="0"/>
          </a:p>
        </p:txBody>
      </p:sp>
      <p:sp>
        <p:nvSpPr>
          <p:cNvPr id="4" name="Slide Number Placeholder 3"/>
          <p:cNvSpPr>
            <a:spLocks noGrp="1"/>
          </p:cNvSpPr>
          <p:nvPr>
            <p:ph type="sldNum" sz="quarter" idx="10"/>
          </p:nvPr>
        </p:nvSpPr>
        <p:spPr/>
        <p:txBody>
          <a:bodyPr/>
          <a:lstStyle/>
          <a:p>
            <a:fld id="{DA22E122-D099-144E-ADDA-195CAE39DCEB}" type="slidenum">
              <a:rPr lang="en-US" smtClean="0"/>
              <a:t>38</a:t>
            </a:fld>
            <a:endParaRPr lang="en-US"/>
          </a:p>
        </p:txBody>
      </p:sp>
    </p:spTree>
    <p:extLst>
      <p:ext uri="{BB962C8B-B14F-4D97-AF65-F5344CB8AC3E}">
        <p14:creationId xmlns:p14="http://schemas.microsoft.com/office/powerpoint/2010/main" val="14251008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 the hypothesis wrong?  Maybe, maybe not…</a:t>
            </a:r>
          </a:p>
          <a:p>
            <a:r>
              <a:rPr lang="en-US" dirty="0" smtClean="0"/>
              <a:t>Outdated by the time they were published: newer devices were coming out, imaging had improved, practices</a:t>
            </a:r>
            <a:r>
              <a:rPr lang="en-US" baseline="0" dirty="0" smtClean="0"/>
              <a:t> had changed</a:t>
            </a:r>
          </a:p>
          <a:p>
            <a:r>
              <a:rPr lang="en-US" baseline="0" dirty="0" smtClean="0"/>
              <a:t>Randomizing as few as 2 </a:t>
            </a:r>
            <a:r>
              <a:rPr lang="en-US" baseline="0" dirty="0" err="1" smtClean="0"/>
              <a:t>pts</a:t>
            </a:r>
            <a:r>
              <a:rPr lang="en-US" baseline="0" dirty="0" smtClean="0"/>
              <a:t> per center per year</a:t>
            </a:r>
          </a:p>
          <a:p>
            <a:r>
              <a:rPr lang="en-US" baseline="0" dirty="0" smtClean="0"/>
              <a:t>IV </a:t>
            </a:r>
            <a:r>
              <a:rPr lang="en-US" baseline="0" dirty="0" err="1" smtClean="0"/>
              <a:t>tPA</a:t>
            </a:r>
            <a:r>
              <a:rPr lang="en-US" baseline="0" dirty="0" smtClean="0"/>
              <a:t> </a:t>
            </a:r>
            <a:r>
              <a:rPr lang="en-US" baseline="0" dirty="0" err="1" smtClean="0"/>
              <a:t>vs</a:t>
            </a:r>
            <a:r>
              <a:rPr lang="en-US" baseline="0" dirty="0" smtClean="0"/>
              <a:t> EVT alone : rather than combined </a:t>
            </a:r>
            <a:r>
              <a:rPr lang="en-US" baseline="0" dirty="0" err="1" smtClean="0"/>
              <a:t>tpa</a:t>
            </a:r>
            <a:r>
              <a:rPr lang="en-US" baseline="0" dirty="0" smtClean="0"/>
              <a:t> and </a:t>
            </a:r>
            <a:r>
              <a:rPr lang="en-US" baseline="0" dirty="0" err="1" smtClean="0"/>
              <a:t>evt</a:t>
            </a:r>
            <a:r>
              <a:rPr lang="en-US" baseline="0" dirty="0" smtClean="0"/>
              <a:t> in the treatment arm</a:t>
            </a:r>
          </a:p>
          <a:p>
            <a:r>
              <a:rPr lang="en-US" baseline="0" dirty="0" smtClean="0"/>
              <a:t>Old devices and IA </a:t>
            </a:r>
            <a:r>
              <a:rPr lang="en-US" baseline="0" dirty="0" err="1" smtClean="0"/>
              <a:t>tpa</a:t>
            </a:r>
            <a:r>
              <a:rPr lang="en-US" baseline="0" dirty="0" smtClean="0"/>
              <a:t> already outdated…</a:t>
            </a:r>
          </a:p>
          <a:p>
            <a:r>
              <a:rPr lang="en-US" baseline="0" dirty="0" smtClean="0"/>
              <a:t>Low NIHSS patients do well regardless, making seeing a treatment difference impossible</a:t>
            </a:r>
          </a:p>
          <a:p>
            <a:r>
              <a:rPr lang="en-US" baseline="0" dirty="0" smtClean="0"/>
              <a:t>Included patients way out from their stroke</a:t>
            </a:r>
            <a:endParaRPr lang="en-US" dirty="0"/>
          </a:p>
        </p:txBody>
      </p:sp>
      <p:sp>
        <p:nvSpPr>
          <p:cNvPr id="4" name="Slide Number Placeholder 3"/>
          <p:cNvSpPr>
            <a:spLocks noGrp="1"/>
          </p:cNvSpPr>
          <p:nvPr>
            <p:ph type="sldNum" sz="quarter" idx="10"/>
          </p:nvPr>
        </p:nvSpPr>
        <p:spPr/>
        <p:txBody>
          <a:bodyPr/>
          <a:lstStyle/>
          <a:p>
            <a:fld id="{DA22E122-D099-144E-ADDA-195CAE39DCEB}" type="slidenum">
              <a:rPr lang="en-US" smtClean="0"/>
              <a:t>39</a:t>
            </a:fld>
            <a:endParaRPr lang="en-US"/>
          </a:p>
        </p:txBody>
      </p:sp>
    </p:spTree>
    <p:extLst>
      <p:ext uri="{BB962C8B-B14F-4D97-AF65-F5344CB8AC3E}">
        <p14:creationId xmlns:p14="http://schemas.microsoft.com/office/powerpoint/2010/main" val="24352777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So here it is 2013, and If you boil</a:t>
            </a:r>
            <a:r>
              <a:rPr lang="en-US" baseline="0" dirty="0" smtClean="0"/>
              <a:t> down our timeline to significantly practice-changing events in acute stroke management, it looks like this. It had been almost 20 </a:t>
            </a:r>
            <a:r>
              <a:rPr lang="en-US" baseline="0" dirty="0" err="1" smtClean="0"/>
              <a:t>yrs</a:t>
            </a:r>
            <a:r>
              <a:rPr lang="en-US" baseline="0" dirty="0" smtClean="0"/>
              <a:t> since there was any change to practices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 messed</a:t>
            </a:r>
            <a:r>
              <a:rPr lang="en-US" baseline="0" dirty="0" smtClean="0"/>
              <a:t> around with existing data, some folks tried IA directed </a:t>
            </a:r>
            <a:r>
              <a:rPr lang="en-US" baseline="0" dirty="0" err="1" smtClean="0"/>
              <a:t>tPA</a:t>
            </a:r>
            <a:r>
              <a:rPr lang="en-US" baseline="0" dirty="0" smtClean="0"/>
              <a:t>, and a few other things – nothing groundbreaking, lots of negative trials, and very boring International Stroke Conferences every year</a:t>
            </a:r>
            <a:endParaRPr lang="en-US" dirty="0" smtClean="0"/>
          </a:p>
          <a:p>
            <a:endParaRPr lang="en-US" dirty="0"/>
          </a:p>
        </p:txBody>
      </p:sp>
      <p:sp>
        <p:nvSpPr>
          <p:cNvPr id="4" name="Slide Number Placeholder 3"/>
          <p:cNvSpPr>
            <a:spLocks noGrp="1"/>
          </p:cNvSpPr>
          <p:nvPr>
            <p:ph type="sldNum" sz="quarter" idx="10"/>
          </p:nvPr>
        </p:nvSpPr>
        <p:spPr/>
        <p:txBody>
          <a:bodyPr/>
          <a:lstStyle/>
          <a:p>
            <a:fld id="{DA22E122-D099-144E-ADDA-195CAE39DCEB}" type="slidenum">
              <a:rPr lang="en-US" smtClean="0"/>
              <a:t>40</a:t>
            </a:fld>
            <a:endParaRPr lang="en-US"/>
          </a:p>
        </p:txBody>
      </p:sp>
    </p:spTree>
    <p:extLst>
      <p:ext uri="{BB962C8B-B14F-4D97-AF65-F5344CB8AC3E}">
        <p14:creationId xmlns:p14="http://schemas.microsoft.com/office/powerpoint/2010/main" val="36492819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**animation</a:t>
            </a:r>
          </a:p>
          <a:p>
            <a:r>
              <a:rPr lang="en-US" dirty="0" smtClean="0"/>
              <a:t>Hold</a:t>
            </a:r>
            <a:r>
              <a:rPr lang="en-US" baseline="0" dirty="0" smtClean="0"/>
              <a:t> on, Matt. You said those trials were “outdated by the time they were published”.; that implies there was new stuff.  What about the new stuff?</a:t>
            </a:r>
            <a:endParaRPr lang="en-US" dirty="0"/>
          </a:p>
        </p:txBody>
      </p:sp>
      <p:sp>
        <p:nvSpPr>
          <p:cNvPr id="4" name="Slide Number Placeholder 3"/>
          <p:cNvSpPr>
            <a:spLocks noGrp="1"/>
          </p:cNvSpPr>
          <p:nvPr>
            <p:ph type="sldNum" sz="quarter" idx="10"/>
          </p:nvPr>
        </p:nvSpPr>
        <p:spPr/>
        <p:txBody>
          <a:bodyPr/>
          <a:lstStyle/>
          <a:p>
            <a:fld id="{94E827F0-3CBB-3F4A-AC07-6400F6BBCA34}" type="slidenum">
              <a:rPr lang="en-US" smtClean="0"/>
              <a:pPr/>
              <a:t>41</a:t>
            </a:fld>
            <a:endParaRPr lang="en-US"/>
          </a:p>
        </p:txBody>
      </p:sp>
    </p:spTree>
    <p:extLst>
      <p:ext uri="{BB962C8B-B14F-4D97-AF65-F5344CB8AC3E}">
        <p14:creationId xmlns:p14="http://schemas.microsoft.com/office/powerpoint/2010/main" val="21308767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the new hotness</a:t>
            </a:r>
          </a:p>
          <a:p>
            <a:r>
              <a:rPr lang="en-US" dirty="0" smtClean="0"/>
              <a:t>(Solitaire – </a:t>
            </a:r>
            <a:r>
              <a:rPr lang="en-US" dirty="0" err="1" smtClean="0"/>
              <a:t>medtronic</a:t>
            </a:r>
            <a:endParaRPr lang="en-US" dirty="0" smtClean="0"/>
          </a:p>
          <a:p>
            <a:r>
              <a:rPr lang="en-US" dirty="0" err="1" smtClean="0"/>
              <a:t>Trevo</a:t>
            </a:r>
            <a:r>
              <a:rPr lang="en-US" dirty="0" smtClean="0"/>
              <a:t> – Stryker)</a:t>
            </a:r>
          </a:p>
          <a:p>
            <a:endParaRPr lang="en-US" dirty="0" smtClean="0"/>
          </a:p>
          <a:p>
            <a:r>
              <a:rPr lang="en-US" dirty="0" smtClean="0"/>
              <a:t>Superior to MERCI device at recanalization*</a:t>
            </a:r>
          </a:p>
          <a:p>
            <a:endParaRPr lang="en-US" dirty="0" smtClean="0"/>
          </a:p>
          <a:p>
            <a:r>
              <a:rPr lang="en-US" dirty="0" smtClean="0"/>
              <a:t>Now also another device called </a:t>
            </a:r>
            <a:r>
              <a:rPr lang="en-US" dirty="0" err="1" smtClean="0"/>
              <a:t>MindFrame</a:t>
            </a:r>
            <a:r>
              <a:rPr lang="en-US" baseline="0" dirty="0" smtClean="0"/>
              <a:t> Capture by Medtronic</a:t>
            </a:r>
            <a:endParaRPr lang="en-US" dirty="0"/>
          </a:p>
        </p:txBody>
      </p:sp>
    </p:spTree>
    <p:extLst>
      <p:ext uri="{BB962C8B-B14F-4D97-AF65-F5344CB8AC3E}">
        <p14:creationId xmlns:p14="http://schemas.microsoft.com/office/powerpoint/2010/main" val="42563613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in 2015, these devices made a big impact, along</a:t>
            </a:r>
            <a:r>
              <a:rPr lang="en-US" baseline="0" dirty="0" smtClean="0"/>
              <a:t> with better trial design</a:t>
            </a:r>
          </a:p>
          <a:p>
            <a:endParaRPr lang="en-US" baseline="0" dirty="0" smtClean="0"/>
          </a:p>
          <a:p>
            <a:r>
              <a:rPr lang="en-US" baseline="0" dirty="0" smtClean="0"/>
              <a:t>THRACE was late to the party</a:t>
            </a:r>
            <a:endParaRPr lang="en-US" dirty="0"/>
          </a:p>
        </p:txBody>
      </p:sp>
      <p:sp>
        <p:nvSpPr>
          <p:cNvPr id="4" name="Slide Number Placeholder 3"/>
          <p:cNvSpPr>
            <a:spLocks noGrp="1"/>
          </p:cNvSpPr>
          <p:nvPr>
            <p:ph type="sldNum" sz="quarter" idx="10"/>
          </p:nvPr>
        </p:nvSpPr>
        <p:spPr/>
        <p:txBody>
          <a:bodyPr/>
          <a:lstStyle/>
          <a:p>
            <a:fld id="{DA22E122-D099-144E-ADDA-195CAE39DCEB}" type="slidenum">
              <a:rPr lang="en-US" smtClean="0"/>
              <a:t>43</a:t>
            </a:fld>
            <a:endParaRPr lang="en-US"/>
          </a:p>
        </p:txBody>
      </p:sp>
    </p:spTree>
    <p:extLst>
      <p:ext uri="{BB962C8B-B14F-4D97-AF65-F5344CB8AC3E}">
        <p14:creationId xmlns:p14="http://schemas.microsoft.com/office/powerpoint/2010/main" val="1314799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retrospect, this would have been a better title for my talk, as much</a:t>
            </a:r>
            <a:r>
              <a:rPr lang="en-US" baseline="0" dirty="0" smtClean="0"/>
              <a:t> of it will be historical perspective, in order to give an appropriate framework for the exciting new stuff in the last couple years of recent trial data</a:t>
            </a:r>
            <a:endParaRPr lang="en-US" dirty="0"/>
          </a:p>
        </p:txBody>
      </p:sp>
      <p:sp>
        <p:nvSpPr>
          <p:cNvPr id="4" name="Slide Number Placeholder 3"/>
          <p:cNvSpPr>
            <a:spLocks noGrp="1"/>
          </p:cNvSpPr>
          <p:nvPr>
            <p:ph type="sldNum" sz="quarter" idx="10"/>
          </p:nvPr>
        </p:nvSpPr>
        <p:spPr/>
        <p:txBody>
          <a:bodyPr/>
          <a:lstStyle/>
          <a:p>
            <a:fld id="{DA22E122-D099-144E-ADDA-195CAE39DCEB}" type="slidenum">
              <a:rPr lang="en-US" smtClean="0"/>
              <a:t>9</a:t>
            </a:fld>
            <a:endParaRPr lang="en-US"/>
          </a:p>
        </p:txBody>
      </p:sp>
    </p:spTree>
    <p:extLst>
      <p:ext uri="{BB962C8B-B14F-4D97-AF65-F5344CB8AC3E}">
        <p14:creationId xmlns:p14="http://schemas.microsoft.com/office/powerpoint/2010/main" val="4717542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take a closer look at these, because</a:t>
            </a:r>
            <a:r>
              <a:rPr lang="en-US" baseline="0" dirty="0" smtClean="0"/>
              <a:t> these are huge, and this is finally getting to the point of my talk! (ha!! – 46 slides in)</a:t>
            </a:r>
            <a:endParaRPr lang="en-US" dirty="0"/>
          </a:p>
        </p:txBody>
      </p:sp>
      <p:sp>
        <p:nvSpPr>
          <p:cNvPr id="4" name="Slide Number Placeholder 3"/>
          <p:cNvSpPr>
            <a:spLocks noGrp="1"/>
          </p:cNvSpPr>
          <p:nvPr>
            <p:ph type="sldNum" sz="quarter" idx="10"/>
          </p:nvPr>
        </p:nvSpPr>
        <p:spPr/>
        <p:txBody>
          <a:bodyPr/>
          <a:lstStyle/>
          <a:p>
            <a:fld id="{DA22E122-D099-144E-ADDA-195CAE39DCEB}" type="slidenum">
              <a:rPr lang="en-US" smtClean="0"/>
              <a:t>45</a:t>
            </a:fld>
            <a:endParaRPr lang="en-US"/>
          </a:p>
        </p:txBody>
      </p:sp>
    </p:spTree>
    <p:extLst>
      <p:ext uri="{BB962C8B-B14F-4D97-AF65-F5344CB8AC3E}">
        <p14:creationId xmlns:p14="http://schemas.microsoft.com/office/powerpoint/2010/main" val="32612936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Vast</a:t>
            </a:r>
            <a:r>
              <a:rPr lang="en-US" baseline="0" dirty="0" smtClean="0"/>
              <a:t> majority got </a:t>
            </a:r>
            <a:r>
              <a:rPr lang="en-US" baseline="0" dirty="0" err="1" smtClean="0"/>
              <a:t>tPA</a:t>
            </a:r>
            <a:r>
              <a:rPr lang="en-US" baseline="0" dirty="0" smtClean="0"/>
              <a:t> too</a:t>
            </a:r>
          </a:p>
          <a:p>
            <a:r>
              <a:rPr lang="en-US" baseline="0" dirty="0" smtClean="0"/>
              <a:t>REALLY fast </a:t>
            </a:r>
            <a:r>
              <a:rPr lang="en-US" baseline="0" dirty="0" err="1" smtClean="0"/>
              <a:t>tPA</a:t>
            </a:r>
            <a:r>
              <a:rPr lang="en-US" baseline="0" dirty="0" smtClean="0"/>
              <a:t> treatment</a:t>
            </a:r>
          </a:p>
          <a:p>
            <a:r>
              <a:rPr lang="en-US" baseline="0" dirty="0" smtClean="0"/>
              <a:t>Majority used </a:t>
            </a:r>
            <a:r>
              <a:rPr lang="en-US" baseline="0" dirty="0" err="1" smtClean="0"/>
              <a:t>stentrievers</a:t>
            </a:r>
            <a:endParaRPr lang="en-US" baseline="0" dirty="0" smtClean="0"/>
          </a:p>
          <a:p>
            <a:r>
              <a:rPr lang="en-US" baseline="0" dirty="0" smtClean="0"/>
              <a:t>Sick patients – NIHSS , LVO , duh</a:t>
            </a:r>
          </a:p>
          <a:p>
            <a:r>
              <a:rPr lang="en-US" baseline="0" dirty="0" smtClean="0"/>
              <a:t>Healthy prior to stroke (baseline </a:t>
            </a:r>
            <a:r>
              <a:rPr lang="en-US" baseline="0" dirty="0" err="1" smtClean="0"/>
              <a:t>mRS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DA22E122-D099-144E-ADDA-195CAE39DCEB}" type="slidenum">
              <a:rPr lang="en-US" smtClean="0"/>
              <a:t>46</a:t>
            </a:fld>
            <a:endParaRPr lang="en-US"/>
          </a:p>
        </p:txBody>
      </p:sp>
    </p:spTree>
    <p:extLst>
      <p:ext uri="{BB962C8B-B14F-4D97-AF65-F5344CB8AC3E}">
        <p14:creationId xmlns:p14="http://schemas.microsoft.com/office/powerpoint/2010/main" val="32612936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Shift analysis</a:t>
            </a:r>
            <a:endParaRPr lang="en-US" dirty="0"/>
          </a:p>
        </p:txBody>
      </p:sp>
      <p:sp>
        <p:nvSpPr>
          <p:cNvPr id="4" name="Slide Number Placeholder 3"/>
          <p:cNvSpPr>
            <a:spLocks noGrp="1"/>
          </p:cNvSpPr>
          <p:nvPr>
            <p:ph type="sldNum" sz="quarter" idx="10"/>
          </p:nvPr>
        </p:nvSpPr>
        <p:spPr/>
        <p:txBody>
          <a:bodyPr/>
          <a:lstStyle/>
          <a:p>
            <a:fld id="{DA22E122-D099-144E-ADDA-195CAE39DCEB}" type="slidenum">
              <a:rPr lang="en-US" smtClean="0"/>
              <a:t>47</a:t>
            </a:fld>
            <a:endParaRPr lang="en-US"/>
          </a:p>
        </p:txBody>
      </p:sp>
    </p:spTree>
    <p:extLst>
      <p:ext uri="{BB962C8B-B14F-4D97-AF65-F5344CB8AC3E}">
        <p14:creationId xmlns:p14="http://schemas.microsoft.com/office/powerpoint/2010/main" val="32612936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guys don</a:t>
            </a:r>
            <a:r>
              <a:rPr lang="fr-FR" dirty="0" smtClean="0"/>
              <a:t>’</a:t>
            </a:r>
            <a:r>
              <a:rPr lang="en-US" dirty="0" smtClean="0"/>
              <a:t>t</a:t>
            </a:r>
            <a:r>
              <a:rPr lang="en-US" baseline="0" dirty="0" smtClean="0"/>
              <a:t> seem excited enough about this.  This was huge. The first positive result for EVT and the first significantly positive stroke treatment trial in decades!</a:t>
            </a:r>
            <a:endParaRPr lang="en-US" dirty="0"/>
          </a:p>
        </p:txBody>
      </p:sp>
      <p:sp>
        <p:nvSpPr>
          <p:cNvPr id="4" name="Slide Number Placeholder 3"/>
          <p:cNvSpPr>
            <a:spLocks noGrp="1"/>
          </p:cNvSpPr>
          <p:nvPr>
            <p:ph type="sldNum" sz="quarter" idx="10"/>
          </p:nvPr>
        </p:nvSpPr>
        <p:spPr/>
        <p:txBody>
          <a:bodyPr/>
          <a:lstStyle/>
          <a:p>
            <a:fld id="{DA22E122-D099-144E-ADDA-195CAE39DCEB}" type="slidenum">
              <a:rPr lang="en-US" smtClean="0"/>
              <a:t>48</a:t>
            </a:fld>
            <a:endParaRPr lang="en-US"/>
          </a:p>
        </p:txBody>
      </p:sp>
    </p:spTree>
    <p:extLst>
      <p:ext uri="{BB962C8B-B14F-4D97-AF65-F5344CB8AC3E}">
        <p14:creationId xmlns:p14="http://schemas.microsoft.com/office/powerpoint/2010/main" val="32612936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22E122-D099-144E-ADDA-195CAE39DCEB}" type="slidenum">
              <a:rPr lang="en-US" smtClean="0"/>
              <a:t>49</a:t>
            </a:fld>
            <a:endParaRPr lang="en-US"/>
          </a:p>
        </p:txBody>
      </p:sp>
    </p:spTree>
    <p:extLst>
      <p:ext uri="{BB962C8B-B14F-4D97-AF65-F5344CB8AC3E}">
        <p14:creationId xmlns:p14="http://schemas.microsoft.com/office/powerpoint/2010/main" val="32612936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Powered for 500 patients but stopped early</a:t>
            </a:r>
            <a:endParaRPr lang="en-US" dirty="0" smtClean="0"/>
          </a:p>
          <a:p>
            <a:r>
              <a:rPr lang="en-US" dirty="0" smtClean="0"/>
              <a:t>Longest</a:t>
            </a:r>
            <a:r>
              <a:rPr lang="en-US" baseline="0" dirty="0" smtClean="0"/>
              <a:t> onset to recruitment</a:t>
            </a:r>
          </a:p>
          <a:p>
            <a:r>
              <a:rPr lang="en-US" baseline="0" dirty="0" smtClean="0"/>
              <a:t>Did not include ACA occlusions</a:t>
            </a:r>
          </a:p>
          <a:p>
            <a:r>
              <a:rPr lang="en-US" dirty="0" smtClean="0"/>
              <a:t>NIHSS higher than MR CLEAN</a:t>
            </a:r>
          </a:p>
          <a:p>
            <a:r>
              <a:rPr lang="en-US" dirty="0" smtClean="0"/>
              <a:t>Used multiphase CTA</a:t>
            </a:r>
            <a:endParaRPr lang="en-US" dirty="0"/>
          </a:p>
        </p:txBody>
      </p:sp>
      <p:sp>
        <p:nvSpPr>
          <p:cNvPr id="4" name="Slide Number Placeholder 3"/>
          <p:cNvSpPr>
            <a:spLocks noGrp="1"/>
          </p:cNvSpPr>
          <p:nvPr>
            <p:ph type="sldNum" sz="quarter" idx="10"/>
          </p:nvPr>
        </p:nvSpPr>
        <p:spPr/>
        <p:txBody>
          <a:bodyPr/>
          <a:lstStyle/>
          <a:p>
            <a:fld id="{DA22E122-D099-144E-ADDA-195CAE39DCEB}" type="slidenum">
              <a:rPr lang="en-US" smtClean="0"/>
              <a:t>50</a:t>
            </a:fld>
            <a:endParaRPr lang="en-US"/>
          </a:p>
        </p:txBody>
      </p:sp>
    </p:spTree>
    <p:extLst>
      <p:ext uri="{BB962C8B-B14F-4D97-AF65-F5344CB8AC3E}">
        <p14:creationId xmlns:p14="http://schemas.microsoft.com/office/powerpoint/2010/main" val="32612936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tPA</a:t>
            </a:r>
            <a:r>
              <a:rPr lang="en-US" baseline="0" dirty="0" smtClean="0"/>
              <a:t> really fast</a:t>
            </a:r>
          </a:p>
          <a:p>
            <a:r>
              <a:rPr lang="en-US" baseline="0" dirty="0" smtClean="0"/>
              <a:t>Reperfusion really fast</a:t>
            </a:r>
          </a:p>
          <a:p>
            <a:r>
              <a:rPr lang="en-US" baseline="0" dirty="0" smtClean="0"/>
              <a:t>Vast majority used </a:t>
            </a:r>
            <a:r>
              <a:rPr lang="en-US" baseline="0" dirty="0" err="1" smtClean="0"/>
              <a:t>stentrievers</a:t>
            </a:r>
            <a:endParaRPr lang="en-US" baseline="0" dirty="0" smtClean="0"/>
          </a:p>
          <a:p>
            <a:r>
              <a:rPr lang="en-US" baseline="0" dirty="0" smtClean="0"/>
              <a:t>NIHSS – sick patients (</a:t>
            </a:r>
            <a:r>
              <a:rPr lang="en-US" baseline="0" dirty="0" err="1" smtClean="0"/>
              <a:t>LVO..duh</a:t>
            </a:r>
            <a:r>
              <a:rPr lang="en-US" baseline="0" dirty="0" smtClean="0"/>
              <a:t>)</a:t>
            </a:r>
          </a:p>
        </p:txBody>
      </p:sp>
      <p:sp>
        <p:nvSpPr>
          <p:cNvPr id="4" name="Slide Number Placeholder 3"/>
          <p:cNvSpPr>
            <a:spLocks noGrp="1"/>
          </p:cNvSpPr>
          <p:nvPr>
            <p:ph type="sldNum" sz="quarter" idx="10"/>
          </p:nvPr>
        </p:nvSpPr>
        <p:spPr/>
        <p:txBody>
          <a:bodyPr/>
          <a:lstStyle/>
          <a:p>
            <a:fld id="{DA22E122-D099-144E-ADDA-195CAE39DCEB}" type="slidenum">
              <a:rPr lang="en-US" smtClean="0"/>
              <a:t>51</a:t>
            </a:fld>
            <a:endParaRPr lang="en-US"/>
          </a:p>
        </p:txBody>
      </p:sp>
    </p:spTree>
    <p:extLst>
      <p:ext uri="{BB962C8B-B14F-4D97-AF65-F5344CB8AC3E}">
        <p14:creationId xmlns:p14="http://schemas.microsoft.com/office/powerpoint/2010/main" val="32612936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Huge relative improvement in </a:t>
            </a:r>
            <a:r>
              <a:rPr lang="en-US" baseline="0" dirty="0" err="1" smtClean="0"/>
              <a:t>mRS</a:t>
            </a:r>
            <a:r>
              <a:rPr lang="en-US" baseline="0" dirty="0" smtClean="0"/>
              <a:t> at 90 days!</a:t>
            </a:r>
          </a:p>
          <a:p>
            <a:r>
              <a:rPr lang="en-US" baseline="0" dirty="0" smtClean="0"/>
              <a:t>Only one to show reduced </a:t>
            </a:r>
            <a:r>
              <a:rPr lang="en-US" baseline="0" dirty="0" err="1" smtClean="0"/>
              <a:t>moratlity</a:t>
            </a:r>
            <a:endParaRPr lang="en-US" dirty="0" smtClean="0"/>
          </a:p>
          <a:p>
            <a:endParaRPr lang="en-US" dirty="0"/>
          </a:p>
        </p:txBody>
      </p:sp>
      <p:sp>
        <p:nvSpPr>
          <p:cNvPr id="4" name="Slide Number Placeholder 3"/>
          <p:cNvSpPr>
            <a:spLocks noGrp="1"/>
          </p:cNvSpPr>
          <p:nvPr>
            <p:ph type="sldNum" sz="quarter" idx="10"/>
          </p:nvPr>
        </p:nvSpPr>
        <p:spPr/>
        <p:txBody>
          <a:bodyPr/>
          <a:lstStyle/>
          <a:p>
            <a:fld id="{DA22E122-D099-144E-ADDA-195CAE39DCEB}" type="slidenum">
              <a:rPr lang="en-US" smtClean="0"/>
              <a:t>52</a:t>
            </a:fld>
            <a:endParaRPr lang="en-US"/>
          </a:p>
        </p:txBody>
      </p:sp>
    </p:spTree>
    <p:extLst>
      <p:ext uri="{BB962C8B-B14F-4D97-AF65-F5344CB8AC3E}">
        <p14:creationId xmlns:p14="http://schemas.microsoft.com/office/powerpoint/2010/main" val="32612936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Stopped really early after unplanned interim analysis; efficacy shown with only 70 patients! Was powered for &gt;1000</a:t>
            </a:r>
            <a:endParaRPr lang="en-US" dirty="0" smtClean="0"/>
          </a:p>
          <a:p>
            <a:r>
              <a:rPr lang="en-US" dirty="0" smtClean="0"/>
              <a:t>Perfusion imaging: evaluating</a:t>
            </a:r>
            <a:r>
              <a:rPr lang="en-US" baseline="0" dirty="0" smtClean="0"/>
              <a:t> for presumed salvageable tissue (infarct core </a:t>
            </a:r>
            <a:r>
              <a:rPr lang="en-US" baseline="0" dirty="0" err="1" smtClean="0"/>
              <a:t>vs</a:t>
            </a:r>
            <a:r>
              <a:rPr lang="en-US" baseline="0" dirty="0" smtClean="0"/>
              <a:t> penumbra)</a:t>
            </a:r>
            <a:endParaRPr lang="en-US" dirty="0"/>
          </a:p>
        </p:txBody>
      </p:sp>
      <p:sp>
        <p:nvSpPr>
          <p:cNvPr id="4" name="Slide Number Placeholder 3"/>
          <p:cNvSpPr>
            <a:spLocks noGrp="1"/>
          </p:cNvSpPr>
          <p:nvPr>
            <p:ph type="sldNum" sz="quarter" idx="10"/>
          </p:nvPr>
        </p:nvSpPr>
        <p:spPr/>
        <p:txBody>
          <a:bodyPr/>
          <a:lstStyle/>
          <a:p>
            <a:fld id="{DA22E122-D099-144E-ADDA-195CAE39DCEB}" type="slidenum">
              <a:rPr lang="en-US" smtClean="0"/>
              <a:t>53</a:t>
            </a:fld>
            <a:endParaRPr lang="en-US"/>
          </a:p>
        </p:txBody>
      </p:sp>
    </p:spTree>
    <p:extLst>
      <p:ext uri="{BB962C8B-B14F-4D97-AF65-F5344CB8AC3E}">
        <p14:creationId xmlns:p14="http://schemas.microsoft.com/office/powerpoint/2010/main" val="32612936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tPA</a:t>
            </a:r>
            <a:r>
              <a:rPr lang="en-US" dirty="0" smtClean="0"/>
              <a:t> a bit slower</a:t>
            </a:r>
            <a:r>
              <a:rPr lang="en-US" baseline="0" dirty="0" smtClean="0"/>
              <a:t> than others but still fast</a:t>
            </a:r>
          </a:p>
          <a:p>
            <a:r>
              <a:rPr lang="en-US" baseline="0" dirty="0" smtClean="0"/>
              <a:t>Did not give onset to reperfusion times; </a:t>
            </a:r>
          </a:p>
          <a:p>
            <a:r>
              <a:rPr lang="en-US" baseline="0" dirty="0" smtClean="0"/>
              <a:t>Sick patients – same as others</a:t>
            </a:r>
          </a:p>
          <a:p>
            <a:r>
              <a:rPr lang="en-US" baseline="0" dirty="0" smtClean="0"/>
              <a:t>NNT is only 2.8!!!</a:t>
            </a:r>
          </a:p>
          <a:p>
            <a:r>
              <a:rPr lang="en-US" baseline="0" dirty="0" smtClean="0"/>
              <a:t>MASSIVE relative improvement in independence </a:t>
            </a:r>
            <a:endParaRPr lang="en-US" dirty="0"/>
          </a:p>
        </p:txBody>
      </p:sp>
      <p:sp>
        <p:nvSpPr>
          <p:cNvPr id="4" name="Slide Number Placeholder 3"/>
          <p:cNvSpPr>
            <a:spLocks noGrp="1"/>
          </p:cNvSpPr>
          <p:nvPr>
            <p:ph type="sldNum" sz="quarter" idx="10"/>
          </p:nvPr>
        </p:nvSpPr>
        <p:spPr/>
        <p:txBody>
          <a:bodyPr/>
          <a:lstStyle/>
          <a:p>
            <a:fld id="{DA22E122-D099-144E-ADDA-195CAE39DCEB}" type="slidenum">
              <a:rPr lang="en-US" smtClean="0"/>
              <a:t>54</a:t>
            </a:fld>
            <a:endParaRPr lang="en-US"/>
          </a:p>
        </p:txBody>
      </p:sp>
    </p:spTree>
    <p:extLst>
      <p:ext uri="{BB962C8B-B14F-4D97-AF65-F5344CB8AC3E}">
        <p14:creationId xmlns:p14="http://schemas.microsoft.com/office/powerpoint/2010/main" val="3261293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following that, neurology did not gain any meaningful treatment for stroke for a really long time.</a:t>
            </a:r>
          </a:p>
          <a:p>
            <a:r>
              <a:rPr lang="en-US" dirty="0" smtClean="0"/>
              <a:t>This</a:t>
            </a:r>
            <a:r>
              <a:rPr lang="en-US" baseline="0" dirty="0" smtClean="0"/>
              <a:t> is where the neurologist stereotype comes from: we were the armchair intellectual.</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Cartoon: “for you see, with the onset of dysarthria, </a:t>
            </a:r>
            <a:r>
              <a:rPr lang="en-US" baseline="0" dirty="0" err="1" smtClean="0"/>
              <a:t>ipsilateral</a:t>
            </a:r>
            <a:r>
              <a:rPr lang="en-US" baseline="0" dirty="0" smtClean="0"/>
              <a:t> </a:t>
            </a:r>
            <a:r>
              <a:rPr lang="en-US" baseline="0" dirty="0" err="1" smtClean="0"/>
              <a:t>horner’s</a:t>
            </a:r>
            <a:r>
              <a:rPr lang="en-US" baseline="0" dirty="0" smtClean="0"/>
              <a:t> syndrome and </a:t>
            </a:r>
            <a:r>
              <a:rPr lang="en-US" baseline="0" dirty="0" err="1" smtClean="0"/>
              <a:t>diminshed</a:t>
            </a:r>
            <a:r>
              <a:rPr lang="en-US" baseline="0" dirty="0" smtClean="0"/>
              <a:t> sensation to the contralateral body, we can isolate this stroke to the posterior circulation, specifically a lateral medullary infarct.  - What can you do about it now?  -Nothing. Still, fascinating, isn’t it?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r>
              <a:rPr lang="en-US" baseline="0" dirty="0" smtClean="0"/>
              <a:t>I like to refer to this time as the Dark Ages.</a:t>
            </a:r>
          </a:p>
          <a:p>
            <a:endParaRPr lang="en-US" baseline="0" dirty="0" smtClean="0"/>
          </a:p>
        </p:txBody>
      </p:sp>
      <p:sp>
        <p:nvSpPr>
          <p:cNvPr id="4" name="Slide Number Placeholder 3"/>
          <p:cNvSpPr>
            <a:spLocks noGrp="1"/>
          </p:cNvSpPr>
          <p:nvPr>
            <p:ph type="sldNum" sz="quarter" idx="10"/>
          </p:nvPr>
        </p:nvSpPr>
        <p:spPr/>
        <p:txBody>
          <a:bodyPr/>
          <a:lstStyle/>
          <a:p>
            <a:fld id="{DA22E122-D099-144E-ADDA-195CAE39DCEB}" type="slidenum">
              <a:rPr lang="en-US" smtClean="0"/>
              <a:t>11</a:t>
            </a:fld>
            <a:endParaRPr lang="en-US"/>
          </a:p>
        </p:txBody>
      </p:sp>
    </p:spTree>
    <p:extLst>
      <p:ext uri="{BB962C8B-B14F-4D97-AF65-F5344CB8AC3E}">
        <p14:creationId xmlns:p14="http://schemas.microsoft.com/office/powerpoint/2010/main" val="8333883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22E122-D099-144E-ADDA-195CAE39DCEB}" type="slidenum">
              <a:rPr lang="en-US" smtClean="0"/>
              <a:t>55</a:t>
            </a:fld>
            <a:endParaRPr lang="en-US"/>
          </a:p>
        </p:txBody>
      </p:sp>
    </p:spTree>
    <p:extLst>
      <p:ext uri="{BB962C8B-B14F-4D97-AF65-F5344CB8AC3E}">
        <p14:creationId xmlns:p14="http://schemas.microsoft.com/office/powerpoint/2010/main" val="32612936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 you get the point,</a:t>
            </a:r>
            <a:r>
              <a:rPr lang="en-US" baseline="0" dirty="0" smtClean="0"/>
              <a:t> so </a:t>
            </a:r>
            <a:r>
              <a:rPr lang="en-US" baseline="0" dirty="0" err="1" smtClean="0"/>
              <a:t>heres</a:t>
            </a:r>
            <a:r>
              <a:rPr lang="en-US" baseline="0" dirty="0" smtClean="0"/>
              <a:t> the short version of the other two…</a:t>
            </a:r>
          </a:p>
          <a:p>
            <a:r>
              <a:rPr lang="en-US" baseline="0" dirty="0" smtClean="0"/>
              <a:t>Swift Prime – US and Europe</a:t>
            </a:r>
            <a:endParaRPr lang="en-US" dirty="0" smtClean="0"/>
          </a:p>
          <a:p>
            <a:r>
              <a:rPr lang="en-US" dirty="0" err="1" smtClean="0"/>
              <a:t>Revascat</a:t>
            </a:r>
            <a:r>
              <a:rPr lang="en-US" dirty="0" smtClean="0"/>
              <a:t>– Catalonia</a:t>
            </a:r>
            <a:r>
              <a:rPr lang="en-US" baseline="0" dirty="0" smtClean="0"/>
              <a:t> Spain; </a:t>
            </a:r>
            <a:r>
              <a:rPr lang="en-US" dirty="0" smtClean="0"/>
              <a:t>probably weakest</a:t>
            </a:r>
            <a:r>
              <a:rPr lang="en-US" baseline="0" dirty="0" smtClean="0"/>
              <a:t> of all the studies</a:t>
            </a:r>
            <a:endParaRPr lang="en-US" dirty="0"/>
          </a:p>
        </p:txBody>
      </p:sp>
      <p:sp>
        <p:nvSpPr>
          <p:cNvPr id="4" name="Slide Number Placeholder 3"/>
          <p:cNvSpPr>
            <a:spLocks noGrp="1"/>
          </p:cNvSpPr>
          <p:nvPr>
            <p:ph type="sldNum" sz="quarter" idx="10"/>
          </p:nvPr>
        </p:nvSpPr>
        <p:spPr/>
        <p:txBody>
          <a:bodyPr/>
          <a:lstStyle/>
          <a:p>
            <a:fld id="{DA22E122-D099-144E-ADDA-195CAE39DCEB}" type="slidenum">
              <a:rPr lang="en-US" smtClean="0"/>
              <a:t>56</a:t>
            </a:fld>
            <a:endParaRPr lang="en-US"/>
          </a:p>
        </p:txBody>
      </p:sp>
    </p:spTree>
    <p:extLst>
      <p:ext uri="{BB962C8B-B14F-4D97-AF65-F5344CB8AC3E}">
        <p14:creationId xmlns:p14="http://schemas.microsoft.com/office/powerpoint/2010/main" val="32308794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only that, but meta analysis of data from these studies also confirmed that, just like IV </a:t>
            </a:r>
            <a:r>
              <a:rPr lang="en-US" dirty="0" err="1" smtClean="0"/>
              <a:t>tPA</a:t>
            </a:r>
            <a:r>
              <a:rPr lang="en-US" dirty="0" smtClean="0"/>
              <a:t>,</a:t>
            </a:r>
            <a:r>
              <a:rPr lang="en-US" baseline="0" dirty="0" smtClean="0"/>
              <a:t> faster is better (WHEN USING A TIME WINDOW)</a:t>
            </a:r>
          </a:p>
          <a:p>
            <a:endParaRPr lang="en-US" baseline="0" dirty="0" smtClean="0"/>
          </a:p>
          <a:p>
            <a:r>
              <a:rPr lang="en-US" baseline="0" dirty="0" smtClean="0"/>
              <a:t>You’ll also notice on this graph that the lower bound of the CI </a:t>
            </a:r>
            <a:r>
              <a:rPr lang="en-US" baseline="0" dirty="0" err="1" smtClean="0"/>
              <a:t>doesn</a:t>
            </a:r>
            <a:r>
              <a:rPr lang="fr-FR" baseline="0" dirty="0" smtClean="0"/>
              <a:t>’</a:t>
            </a:r>
            <a:r>
              <a:rPr lang="en-US" baseline="0" dirty="0" smtClean="0"/>
              <a:t>t cross 1 until 7.1 hours; though standard of care, and Duke protocols are only to treat if groin puncture can be achieved in 6 hours from onset/LKN</a:t>
            </a:r>
            <a:endParaRPr lang="en-US" dirty="0"/>
          </a:p>
        </p:txBody>
      </p:sp>
      <p:sp>
        <p:nvSpPr>
          <p:cNvPr id="4" name="Slide Number Placeholder 3"/>
          <p:cNvSpPr>
            <a:spLocks noGrp="1"/>
          </p:cNvSpPr>
          <p:nvPr>
            <p:ph type="sldNum" sz="quarter" idx="10"/>
          </p:nvPr>
        </p:nvSpPr>
        <p:spPr/>
        <p:txBody>
          <a:bodyPr/>
          <a:lstStyle/>
          <a:p>
            <a:fld id="{DA22E122-D099-144E-ADDA-195CAE39DCEB}" type="slidenum">
              <a:rPr lang="en-US" smtClean="0"/>
              <a:t>58</a:t>
            </a:fld>
            <a:endParaRPr lang="en-US"/>
          </a:p>
        </p:txBody>
      </p:sp>
    </p:spTree>
    <p:extLst>
      <p:ext uri="{BB962C8B-B14F-4D97-AF65-F5344CB8AC3E}">
        <p14:creationId xmlns:p14="http://schemas.microsoft.com/office/powerpoint/2010/main" val="27708388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enough data on these other vessels to truly guide management</a:t>
            </a:r>
          </a:p>
          <a:p>
            <a:endParaRPr lang="en-US" dirty="0"/>
          </a:p>
        </p:txBody>
      </p:sp>
      <p:sp>
        <p:nvSpPr>
          <p:cNvPr id="4" name="Slide Number Placeholder 3"/>
          <p:cNvSpPr>
            <a:spLocks noGrp="1"/>
          </p:cNvSpPr>
          <p:nvPr>
            <p:ph type="sldNum" sz="quarter" idx="10"/>
          </p:nvPr>
        </p:nvSpPr>
        <p:spPr/>
        <p:txBody>
          <a:bodyPr/>
          <a:lstStyle/>
          <a:p>
            <a:fld id="{DA22E122-D099-144E-ADDA-195CAE39DCEB}" type="slidenum">
              <a:rPr lang="en-US" smtClean="0"/>
              <a:t>60</a:t>
            </a:fld>
            <a:endParaRPr lang="en-US"/>
          </a:p>
        </p:txBody>
      </p:sp>
    </p:spTree>
    <p:extLst>
      <p:ext uri="{BB962C8B-B14F-4D97-AF65-F5344CB8AC3E}">
        <p14:creationId xmlns:p14="http://schemas.microsoft.com/office/powerpoint/2010/main" val="27708388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safety measures seem well within acceptable tolerances</a:t>
            </a:r>
          </a:p>
          <a:p>
            <a:r>
              <a:rPr lang="en-US" dirty="0" smtClean="0"/>
              <a:t>Baseline </a:t>
            </a:r>
            <a:r>
              <a:rPr lang="en-US" dirty="0" err="1" smtClean="0"/>
              <a:t>mRS</a:t>
            </a:r>
            <a:r>
              <a:rPr lang="en-US" dirty="0" smtClean="0"/>
              <a:t> only noted in 1 of the studies (0 or 1), but this is included in the AHA guidelines now..</a:t>
            </a:r>
          </a:p>
          <a:p>
            <a:endParaRPr lang="en-US" dirty="0"/>
          </a:p>
        </p:txBody>
      </p:sp>
      <p:sp>
        <p:nvSpPr>
          <p:cNvPr id="4" name="Slide Number Placeholder 3"/>
          <p:cNvSpPr>
            <a:spLocks noGrp="1"/>
          </p:cNvSpPr>
          <p:nvPr>
            <p:ph type="sldNum" sz="quarter" idx="10"/>
          </p:nvPr>
        </p:nvSpPr>
        <p:spPr/>
        <p:txBody>
          <a:bodyPr/>
          <a:lstStyle/>
          <a:p>
            <a:fld id="{DA22E122-D099-144E-ADDA-195CAE39DCEB}" type="slidenum">
              <a:rPr lang="en-US" smtClean="0"/>
              <a:t>61</a:t>
            </a:fld>
            <a:endParaRPr lang="en-US"/>
          </a:p>
        </p:txBody>
      </p:sp>
    </p:spTree>
    <p:extLst>
      <p:ext uri="{BB962C8B-B14F-4D97-AF65-F5344CB8AC3E}">
        <p14:creationId xmlns:p14="http://schemas.microsoft.com/office/powerpoint/2010/main" val="27708388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 same year, AHA/ASA</a:t>
            </a:r>
            <a:r>
              <a:rPr lang="en-US" baseline="0" dirty="0" smtClean="0"/>
              <a:t> updated their guidelines based on this robust data and essentially codified this as standard of care the same year it came out.</a:t>
            </a:r>
          </a:p>
          <a:p>
            <a:endParaRPr lang="en-US" baseline="0" dirty="0" smtClean="0"/>
          </a:p>
          <a:p>
            <a:r>
              <a:rPr lang="en-US" baseline="0" dirty="0" smtClean="0"/>
              <a:t>Lower level of evidence for other vessels (M2, ACA, posterior) and worded that it “is reasonable” to consider EVT in these patients</a:t>
            </a:r>
            <a:endParaRPr lang="en-US" dirty="0"/>
          </a:p>
        </p:txBody>
      </p:sp>
      <p:sp>
        <p:nvSpPr>
          <p:cNvPr id="4" name="Slide Number Placeholder 3"/>
          <p:cNvSpPr>
            <a:spLocks noGrp="1"/>
          </p:cNvSpPr>
          <p:nvPr>
            <p:ph type="sldNum" sz="quarter" idx="10"/>
          </p:nvPr>
        </p:nvSpPr>
        <p:spPr/>
        <p:txBody>
          <a:bodyPr/>
          <a:lstStyle/>
          <a:p>
            <a:fld id="{DA22E122-D099-144E-ADDA-195CAE39DCEB}" type="slidenum">
              <a:rPr lang="en-US" smtClean="0"/>
              <a:t>62</a:t>
            </a:fld>
            <a:endParaRPr lang="en-US"/>
          </a:p>
        </p:txBody>
      </p:sp>
    </p:spTree>
    <p:extLst>
      <p:ext uri="{BB962C8B-B14F-4D97-AF65-F5344CB8AC3E}">
        <p14:creationId xmlns:p14="http://schemas.microsoft.com/office/powerpoint/2010/main" val="29755122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Left M1 occlusion; should produce</a:t>
            </a:r>
            <a:r>
              <a:rPr lang="en-US" baseline="0" dirty="0" smtClean="0"/>
              <a:t> this infarct…</a:t>
            </a:r>
            <a:endParaRPr lang="en-US" dirty="0"/>
          </a:p>
        </p:txBody>
      </p:sp>
      <p:sp>
        <p:nvSpPr>
          <p:cNvPr id="4" name="Slide Number Placeholder 3"/>
          <p:cNvSpPr>
            <a:spLocks noGrp="1"/>
          </p:cNvSpPr>
          <p:nvPr>
            <p:ph type="sldNum" sz="quarter" idx="10"/>
          </p:nvPr>
        </p:nvSpPr>
        <p:spPr/>
        <p:txBody>
          <a:bodyPr/>
          <a:lstStyle/>
          <a:p>
            <a:fld id="{DA22E122-D099-144E-ADDA-195CAE39DCEB}" type="slidenum">
              <a:rPr lang="en-US" smtClean="0"/>
              <a:t>63</a:t>
            </a:fld>
            <a:endParaRPr lang="en-US"/>
          </a:p>
        </p:txBody>
      </p:sp>
    </p:spTree>
    <p:extLst>
      <p:ext uri="{BB962C8B-B14F-4D97-AF65-F5344CB8AC3E}">
        <p14:creationId xmlns:p14="http://schemas.microsoft.com/office/powerpoint/2010/main" val="945704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if you let</a:t>
            </a:r>
            <a:r>
              <a:rPr lang="en-US" baseline="0" dirty="0" smtClean="0"/>
              <a:t> an </a:t>
            </a:r>
            <a:r>
              <a:rPr lang="en-US" baseline="0" dirty="0" err="1" smtClean="0"/>
              <a:t>interventionalist</a:t>
            </a:r>
            <a:r>
              <a:rPr lang="en-US" baseline="0" dirty="0" smtClean="0"/>
              <a:t> go retrieve the clot…</a:t>
            </a:r>
            <a:endParaRPr lang="en-US" dirty="0"/>
          </a:p>
        </p:txBody>
      </p:sp>
      <p:sp>
        <p:nvSpPr>
          <p:cNvPr id="4" name="Slide Number Placeholder 3"/>
          <p:cNvSpPr>
            <a:spLocks noGrp="1"/>
          </p:cNvSpPr>
          <p:nvPr>
            <p:ph type="sldNum" sz="quarter" idx="10"/>
          </p:nvPr>
        </p:nvSpPr>
        <p:spPr/>
        <p:txBody>
          <a:bodyPr/>
          <a:lstStyle/>
          <a:p>
            <a:fld id="{DA22E122-D099-144E-ADDA-195CAE39DCEB}" type="slidenum">
              <a:rPr lang="en-US" smtClean="0"/>
              <a:t>64</a:t>
            </a:fld>
            <a:endParaRPr lang="en-US"/>
          </a:p>
        </p:txBody>
      </p:sp>
    </p:spTree>
    <p:extLst>
      <p:ext uri="{BB962C8B-B14F-4D97-AF65-F5344CB8AC3E}">
        <p14:creationId xmlns:p14="http://schemas.microsoft.com/office/powerpoint/2010/main" val="945704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this is a very very common MRI (DWI sequence) image</a:t>
            </a:r>
            <a:r>
              <a:rPr lang="en-US" baseline="0" dirty="0" smtClean="0"/>
              <a:t> after a successful </a:t>
            </a:r>
            <a:r>
              <a:rPr lang="en-US" baseline="0" dirty="0" err="1" smtClean="0"/>
              <a:t>thrombectomy</a:t>
            </a:r>
            <a:r>
              <a:rPr lang="en-US" baseline="0" dirty="0" smtClean="0"/>
              <a:t> case….</a:t>
            </a:r>
          </a:p>
          <a:p>
            <a:endParaRPr lang="en-US" baseline="0" dirty="0" smtClean="0"/>
          </a:p>
        </p:txBody>
      </p:sp>
      <p:sp>
        <p:nvSpPr>
          <p:cNvPr id="4" name="Slide Number Placeholder 3"/>
          <p:cNvSpPr>
            <a:spLocks noGrp="1"/>
          </p:cNvSpPr>
          <p:nvPr>
            <p:ph type="sldNum" sz="quarter" idx="10"/>
          </p:nvPr>
        </p:nvSpPr>
        <p:spPr/>
        <p:txBody>
          <a:bodyPr/>
          <a:lstStyle/>
          <a:p>
            <a:fld id="{DA22E122-D099-144E-ADDA-195CAE39DCEB}" type="slidenum">
              <a:rPr lang="en-US" smtClean="0"/>
              <a:t>66</a:t>
            </a:fld>
            <a:endParaRPr lang="en-US"/>
          </a:p>
        </p:txBody>
      </p:sp>
    </p:spTree>
    <p:extLst>
      <p:ext uri="{BB962C8B-B14F-4D97-AF65-F5344CB8AC3E}">
        <p14:creationId xmlns:p14="http://schemas.microsoft.com/office/powerpoint/2010/main" val="781466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this is a very very common MRI (DWI sequence) image</a:t>
            </a:r>
            <a:r>
              <a:rPr lang="en-US" baseline="0" dirty="0" smtClean="0"/>
              <a:t> after a successful </a:t>
            </a:r>
            <a:r>
              <a:rPr lang="en-US" baseline="0" dirty="0" err="1" smtClean="0"/>
              <a:t>thrombectomy</a:t>
            </a:r>
            <a:r>
              <a:rPr lang="en-US" baseline="0" dirty="0" smtClean="0"/>
              <a:t> case.</a:t>
            </a:r>
          </a:p>
          <a:p>
            <a:endParaRPr lang="en-US" baseline="0" dirty="0" smtClean="0"/>
          </a:p>
          <a:p>
            <a:r>
              <a:rPr lang="en-US" baseline="0" dirty="0" smtClean="0"/>
              <a:t>Instead of THIS (left image), we get this(right image) – the deep grey structures seem particularly susceptible and often have some scattered DWI signal but these patients do really well.</a:t>
            </a:r>
            <a:endParaRPr lang="en-US" dirty="0"/>
          </a:p>
        </p:txBody>
      </p:sp>
      <p:sp>
        <p:nvSpPr>
          <p:cNvPr id="4" name="Slide Number Placeholder 3"/>
          <p:cNvSpPr>
            <a:spLocks noGrp="1"/>
          </p:cNvSpPr>
          <p:nvPr>
            <p:ph type="sldNum" sz="quarter" idx="10"/>
          </p:nvPr>
        </p:nvSpPr>
        <p:spPr/>
        <p:txBody>
          <a:bodyPr/>
          <a:lstStyle/>
          <a:p>
            <a:fld id="{DA22E122-D099-144E-ADDA-195CAE39DCEB}" type="slidenum">
              <a:rPr lang="en-US" smtClean="0"/>
              <a:t>67</a:t>
            </a:fld>
            <a:endParaRPr lang="en-US"/>
          </a:p>
        </p:txBody>
      </p:sp>
    </p:spTree>
    <p:extLst>
      <p:ext uri="{BB962C8B-B14F-4D97-AF65-F5344CB8AC3E}">
        <p14:creationId xmlns:p14="http://schemas.microsoft.com/office/powerpoint/2010/main" val="78146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Aaaand</a:t>
            </a:r>
            <a:r>
              <a:rPr lang="en-US" dirty="0" smtClean="0"/>
              <a:t> it turns out the dark ages for Stroke Neurology last</a:t>
            </a:r>
            <a:r>
              <a:rPr lang="en-US" baseline="0" dirty="0" smtClean="0"/>
              <a:t> until 1995**.  Big year.</a:t>
            </a:r>
            <a:endParaRPr lang="en-US" dirty="0"/>
          </a:p>
        </p:txBody>
      </p:sp>
      <p:sp>
        <p:nvSpPr>
          <p:cNvPr id="4" name="Slide Number Placeholder 3"/>
          <p:cNvSpPr>
            <a:spLocks noGrp="1"/>
          </p:cNvSpPr>
          <p:nvPr>
            <p:ph type="sldNum" sz="quarter" idx="10"/>
          </p:nvPr>
        </p:nvSpPr>
        <p:spPr/>
        <p:txBody>
          <a:bodyPr/>
          <a:lstStyle/>
          <a:p>
            <a:fld id="{DA22E122-D099-144E-ADDA-195CAE39DCEB}" type="slidenum">
              <a:rPr lang="en-US" smtClean="0"/>
              <a:t>12</a:t>
            </a:fld>
            <a:endParaRPr lang="en-US"/>
          </a:p>
        </p:txBody>
      </p:sp>
    </p:spTree>
    <p:extLst>
      <p:ext uri="{BB962C8B-B14F-4D97-AF65-F5344CB8AC3E}">
        <p14:creationId xmlns:p14="http://schemas.microsoft.com/office/powerpoint/2010/main" val="36492819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 you’re all cross</a:t>
            </a:r>
            <a:r>
              <a:rPr lang="en-US" baseline="0" dirty="0" smtClean="0"/>
              <a:t> eyed from data, let’s revisit our timeline,….and add the new EVT trials (MR CLEAN, ESCAPE, EXTEND IA, SWIFT PRIME, REVASCAT)</a:t>
            </a:r>
            <a:endParaRPr lang="en-US" dirty="0" smtClean="0"/>
          </a:p>
        </p:txBody>
      </p:sp>
      <p:sp>
        <p:nvSpPr>
          <p:cNvPr id="4" name="Slide Number Placeholder 3"/>
          <p:cNvSpPr>
            <a:spLocks noGrp="1"/>
          </p:cNvSpPr>
          <p:nvPr>
            <p:ph type="sldNum" sz="quarter" idx="10"/>
          </p:nvPr>
        </p:nvSpPr>
        <p:spPr/>
        <p:txBody>
          <a:bodyPr/>
          <a:lstStyle/>
          <a:p>
            <a:fld id="{DA22E122-D099-144E-ADDA-195CAE39DCEB}" type="slidenum">
              <a:rPr lang="en-US" smtClean="0"/>
              <a:t>68</a:t>
            </a:fld>
            <a:endParaRPr lang="en-US"/>
          </a:p>
        </p:txBody>
      </p:sp>
    </p:spTree>
    <p:extLst>
      <p:ext uri="{BB962C8B-B14F-4D97-AF65-F5344CB8AC3E}">
        <p14:creationId xmlns:p14="http://schemas.microsoft.com/office/powerpoint/2010/main" val="36492819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then convert all that to English</a:t>
            </a:r>
          </a:p>
        </p:txBody>
      </p:sp>
      <p:sp>
        <p:nvSpPr>
          <p:cNvPr id="4" name="Slide Number Placeholder 3"/>
          <p:cNvSpPr>
            <a:spLocks noGrp="1"/>
          </p:cNvSpPr>
          <p:nvPr>
            <p:ph type="sldNum" sz="quarter" idx="10"/>
          </p:nvPr>
        </p:nvSpPr>
        <p:spPr/>
        <p:txBody>
          <a:bodyPr/>
          <a:lstStyle/>
          <a:p>
            <a:fld id="{DA22E122-D099-144E-ADDA-195CAE39DCEB}" type="slidenum">
              <a:rPr lang="en-US" smtClean="0"/>
              <a:t>69</a:t>
            </a:fld>
            <a:endParaRPr lang="en-US"/>
          </a:p>
        </p:txBody>
      </p:sp>
    </p:spTree>
    <p:extLst>
      <p:ext uri="{BB962C8B-B14F-4D97-AF65-F5344CB8AC3E}">
        <p14:creationId xmlns:p14="http://schemas.microsoft.com/office/powerpoint/2010/main" val="36492819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Hot off the presses, and the big news this year is the</a:t>
            </a:r>
            <a:r>
              <a:rPr lang="en-US" baseline="0" dirty="0" smtClean="0"/>
              <a:t> DAWN trial. Published Nov 11 2017 in NEJM</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“DWI or CTP Assessment with Clinical Mismatch in the Triage of Wake-Up and Late Presenting Strokes Undergoing </a:t>
            </a:r>
            <a:r>
              <a:rPr lang="en-US" sz="1200" kern="1200" dirty="0" err="1" smtClean="0">
                <a:solidFill>
                  <a:schemeClr val="tx1"/>
                </a:solidFill>
                <a:effectLst/>
                <a:latin typeface="+mn-lt"/>
                <a:ea typeface="+mn-ea"/>
                <a:cs typeface="+mn-cs"/>
              </a:rPr>
              <a:t>Neurointervention</a:t>
            </a:r>
            <a:r>
              <a:rPr lang="en-US" sz="1200" kern="1200" dirty="0" smtClean="0">
                <a:solidFill>
                  <a:schemeClr val="tx1"/>
                </a:solidFill>
                <a:effectLst/>
                <a:latin typeface="+mn-lt"/>
                <a:ea typeface="+mn-ea"/>
                <a:cs typeface="+mn-cs"/>
              </a:rPr>
              <a:t> with </a:t>
            </a:r>
            <a:r>
              <a:rPr lang="en-US" sz="1200" kern="1200" dirty="0" err="1" smtClean="0">
                <a:solidFill>
                  <a:schemeClr val="tx1"/>
                </a:solidFill>
                <a:effectLst/>
                <a:latin typeface="+mn-lt"/>
                <a:ea typeface="+mn-ea"/>
                <a:cs typeface="+mn-cs"/>
              </a:rPr>
              <a:t>Trevo</a:t>
            </a:r>
            <a:r>
              <a:rPr lang="en-US" sz="1200" kern="1200" dirty="0" smtClean="0">
                <a:solidFill>
                  <a:schemeClr val="tx1"/>
                </a:solidFill>
                <a:effectLst/>
                <a:latin typeface="+mn-lt"/>
                <a:ea typeface="+mn-ea"/>
                <a:cs typeface="+mn-cs"/>
              </a:rPr>
              <a:t>”</a:t>
            </a:r>
            <a:endParaRPr lang="en-US" dirty="0" smtClean="0"/>
          </a:p>
          <a:p>
            <a:endParaRPr lang="en-US" dirty="0"/>
          </a:p>
        </p:txBody>
      </p:sp>
      <p:sp>
        <p:nvSpPr>
          <p:cNvPr id="4" name="Slide Number Placeholder 3"/>
          <p:cNvSpPr>
            <a:spLocks noGrp="1"/>
          </p:cNvSpPr>
          <p:nvPr>
            <p:ph type="sldNum" sz="quarter" idx="10"/>
          </p:nvPr>
        </p:nvSpPr>
        <p:spPr/>
        <p:txBody>
          <a:bodyPr/>
          <a:lstStyle/>
          <a:p>
            <a:fld id="{DA22E122-D099-144E-ADDA-195CAE39DCEB}" type="slidenum">
              <a:rPr lang="en-US" smtClean="0"/>
              <a:t>70</a:t>
            </a:fld>
            <a:endParaRPr lang="en-US"/>
          </a:p>
        </p:txBody>
      </p:sp>
    </p:spTree>
    <p:extLst>
      <p:ext uri="{BB962C8B-B14F-4D97-AF65-F5344CB8AC3E}">
        <p14:creationId xmlns:p14="http://schemas.microsoft.com/office/powerpoint/2010/main" val="15272659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Wake up strokes – went to bed normal but awoke with deficits. Unable to clearly determine onset, and by its nature the LKN is</a:t>
            </a:r>
            <a:r>
              <a:rPr lang="en-US" baseline="0" dirty="0" smtClean="0"/>
              <a:t> likely to be several hours prior and out of window for standard treatments</a:t>
            </a:r>
          </a:p>
          <a:p>
            <a:r>
              <a:rPr lang="en-US" baseline="0" dirty="0" smtClean="0"/>
              <a:t>There are instances when a patients exam is more severe than apparent infarct on imaging – can we identify these individuals and save </a:t>
            </a:r>
            <a:r>
              <a:rPr lang="en-US" baseline="0" dirty="0" err="1" smtClean="0"/>
              <a:t>oligemic</a:t>
            </a:r>
            <a:r>
              <a:rPr lang="en-US" baseline="0" dirty="0" smtClean="0"/>
              <a:t>, but not infarcted tissue.</a:t>
            </a:r>
          </a:p>
          <a:p>
            <a:endParaRPr lang="en-US" baseline="0" dirty="0" smtClean="0"/>
          </a:p>
          <a:p>
            <a:r>
              <a:rPr lang="en-US" baseline="0" dirty="0" smtClean="0"/>
              <a:t>Can we identify patients who are likely to benefit from </a:t>
            </a:r>
            <a:r>
              <a:rPr lang="en-US" baseline="0" dirty="0" err="1" smtClean="0"/>
              <a:t>thrombectomy</a:t>
            </a:r>
            <a:r>
              <a:rPr lang="en-US" baseline="0" dirty="0" smtClean="0"/>
              <a:t> even a long time after their LKN?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Theory: Patients with brain tissue that may be salvaged with reperfusion can be identified by the presence of a clinical deficit that is disproportionately severe relative to the volume of infarcted tissue on imaging </a:t>
            </a:r>
            <a:endParaRPr lang="en-US" dirty="0" smtClean="0"/>
          </a:p>
          <a:p>
            <a:endParaRPr lang="en-US" dirty="0"/>
          </a:p>
        </p:txBody>
      </p:sp>
      <p:sp>
        <p:nvSpPr>
          <p:cNvPr id="4" name="Slide Number Placeholder 3"/>
          <p:cNvSpPr>
            <a:spLocks noGrp="1"/>
          </p:cNvSpPr>
          <p:nvPr>
            <p:ph type="sldNum" sz="quarter" idx="10"/>
          </p:nvPr>
        </p:nvSpPr>
        <p:spPr/>
        <p:txBody>
          <a:bodyPr/>
          <a:lstStyle/>
          <a:p>
            <a:fld id="{DA22E122-D099-144E-ADDA-195CAE39DCEB}" type="slidenum">
              <a:rPr lang="en-US" smtClean="0"/>
              <a:t>71</a:t>
            </a:fld>
            <a:endParaRPr lang="en-US"/>
          </a:p>
        </p:txBody>
      </p:sp>
    </p:spTree>
    <p:extLst>
      <p:ext uri="{BB962C8B-B14F-4D97-AF65-F5344CB8AC3E}">
        <p14:creationId xmlns:p14="http://schemas.microsoft.com/office/powerpoint/2010/main" val="35720471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Prospective, randomized</a:t>
            </a:r>
            <a:r>
              <a:rPr lang="en-US" baseline="0" dirty="0" smtClean="0"/>
              <a:t> open label, blinded end point design;  </a:t>
            </a:r>
            <a:r>
              <a:rPr lang="en-US" dirty="0" smtClean="0"/>
              <a:t>26 centers in US, </a:t>
            </a:r>
            <a:r>
              <a:rPr lang="en-US" dirty="0" err="1" smtClean="0"/>
              <a:t>canada</a:t>
            </a:r>
            <a:r>
              <a:rPr lang="en-US" dirty="0" smtClean="0"/>
              <a:t>,</a:t>
            </a:r>
            <a:r>
              <a:rPr lang="en-US" baseline="0" dirty="0" smtClean="0"/>
              <a:t> </a:t>
            </a:r>
            <a:r>
              <a:rPr lang="en-US" baseline="0" dirty="0" err="1" smtClean="0"/>
              <a:t>europe</a:t>
            </a:r>
            <a:r>
              <a:rPr lang="en-US" baseline="0" dirty="0" smtClean="0"/>
              <a:t> and </a:t>
            </a:r>
            <a:r>
              <a:rPr lang="en-US" baseline="0" dirty="0" err="1" smtClean="0"/>
              <a:t>australia</a:t>
            </a:r>
            <a:endParaRPr lang="en-US" dirty="0" smtClean="0"/>
          </a:p>
          <a:p>
            <a:r>
              <a:rPr lang="en-US" dirty="0" smtClean="0"/>
              <a:t>Late presentation or wake up strokes (&gt;60% were classified as wake</a:t>
            </a:r>
            <a:r>
              <a:rPr lang="en-US" baseline="0" dirty="0" smtClean="0"/>
              <a:t> ups)</a:t>
            </a:r>
          </a:p>
          <a:p>
            <a:r>
              <a:rPr lang="en-US" baseline="0" dirty="0" smtClean="0"/>
              <a:t>Minimal or no disability pre-stroke</a:t>
            </a:r>
          </a:p>
          <a:p>
            <a:r>
              <a:rPr lang="en-US" baseline="0" dirty="0" smtClean="0"/>
              <a:t>Proximal large vessel only</a:t>
            </a:r>
            <a:endParaRPr lang="en-US" dirty="0" smtClean="0"/>
          </a:p>
          <a:p>
            <a:r>
              <a:rPr lang="en-US" dirty="0" smtClean="0"/>
              <a:t>“clinical mismatch” – NIHSS more severe than</a:t>
            </a:r>
            <a:r>
              <a:rPr lang="en-US" baseline="0" dirty="0" smtClean="0"/>
              <a:t> infarct volume would suggest. The theory being, in these folks, there is a significant amount of penumbral or threatened tissue that can be saved (</a:t>
            </a:r>
            <a:r>
              <a:rPr lang="en-US" baseline="0" dirty="0" err="1" smtClean="0"/>
              <a:t>oligemic</a:t>
            </a:r>
            <a:r>
              <a:rPr lang="en-US" baseline="0" dirty="0" smtClean="0"/>
              <a:t>/ischemic but not infarcted yet)</a:t>
            </a:r>
            <a:endParaRPr lang="en-US" dirty="0"/>
          </a:p>
        </p:txBody>
      </p:sp>
      <p:sp>
        <p:nvSpPr>
          <p:cNvPr id="4" name="Slide Number Placeholder 3"/>
          <p:cNvSpPr>
            <a:spLocks noGrp="1"/>
          </p:cNvSpPr>
          <p:nvPr>
            <p:ph type="sldNum" sz="quarter" idx="10"/>
          </p:nvPr>
        </p:nvSpPr>
        <p:spPr/>
        <p:txBody>
          <a:bodyPr/>
          <a:lstStyle/>
          <a:p>
            <a:fld id="{DA22E122-D099-144E-ADDA-195CAE39DCEB}" type="slidenum">
              <a:rPr lang="en-US" smtClean="0"/>
              <a:t>72</a:t>
            </a:fld>
            <a:endParaRPr lang="en-US"/>
          </a:p>
        </p:txBody>
      </p:sp>
    </p:spTree>
    <p:extLst>
      <p:ext uri="{BB962C8B-B14F-4D97-AF65-F5344CB8AC3E}">
        <p14:creationId xmlns:p14="http://schemas.microsoft.com/office/powerpoint/2010/main" val="38234703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Mostly by CTP, which required use of an automated software (RAPID </a:t>
            </a:r>
            <a:r>
              <a:rPr lang="en-US" dirty="0" err="1" smtClean="0"/>
              <a:t>IschemiaView</a:t>
            </a:r>
            <a:r>
              <a:rPr lang="en-US" dirty="0" smtClean="0"/>
              <a:t>) to quickly determine core infarct </a:t>
            </a:r>
            <a:r>
              <a:rPr lang="en-US" dirty="0" err="1" smtClean="0"/>
              <a:t>vs</a:t>
            </a:r>
            <a:r>
              <a:rPr lang="en-US" dirty="0" smtClean="0"/>
              <a:t> penumbral tissue and calculate volume.</a:t>
            </a:r>
            <a:r>
              <a:rPr lang="en-US" baseline="0" dirty="0" smtClean="0"/>
              <a:t> This software can actually send the images and calculations to designated </a:t>
            </a:r>
            <a:r>
              <a:rPr lang="en-US" baseline="0" smtClean="0"/>
              <a:t>practitioner’s phones.</a:t>
            </a:r>
            <a:endParaRPr lang="en-US" dirty="0"/>
          </a:p>
        </p:txBody>
      </p:sp>
      <p:sp>
        <p:nvSpPr>
          <p:cNvPr id="4" name="Slide Number Placeholder 3"/>
          <p:cNvSpPr>
            <a:spLocks noGrp="1"/>
          </p:cNvSpPr>
          <p:nvPr>
            <p:ph type="sldNum" sz="quarter" idx="10"/>
          </p:nvPr>
        </p:nvSpPr>
        <p:spPr/>
        <p:txBody>
          <a:bodyPr/>
          <a:lstStyle/>
          <a:p>
            <a:fld id="{DA22E122-D099-144E-ADDA-195CAE39DCEB}" type="slidenum">
              <a:rPr lang="en-US" smtClean="0"/>
              <a:t>73</a:t>
            </a:fld>
            <a:endParaRPr lang="en-US"/>
          </a:p>
        </p:txBody>
      </p:sp>
    </p:spTree>
    <p:extLst>
      <p:ext uri="{BB962C8B-B14F-4D97-AF65-F5344CB8AC3E}">
        <p14:creationId xmlns:p14="http://schemas.microsoft.com/office/powerpoint/2010/main" val="38234703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Mostly by CTP, which required use of an automated software (RAPID </a:t>
            </a:r>
            <a:r>
              <a:rPr lang="en-US" dirty="0" err="1" smtClean="0"/>
              <a:t>IschemiaView</a:t>
            </a:r>
            <a:r>
              <a:rPr lang="en-US" dirty="0" smtClean="0"/>
              <a:t>) to quickly determine core infarct </a:t>
            </a:r>
            <a:r>
              <a:rPr lang="en-US" dirty="0" err="1" smtClean="0"/>
              <a:t>vs</a:t>
            </a:r>
            <a:r>
              <a:rPr lang="en-US" dirty="0" smtClean="0"/>
              <a:t> penumbral tissue and calculate volume.</a:t>
            </a:r>
            <a:r>
              <a:rPr lang="en-US" baseline="0" dirty="0" smtClean="0"/>
              <a:t> This software can actually send the images and calculations to designated practitioner’s phones.</a:t>
            </a:r>
            <a:endParaRPr lang="en-US" dirty="0"/>
          </a:p>
        </p:txBody>
      </p:sp>
      <p:sp>
        <p:nvSpPr>
          <p:cNvPr id="4" name="Slide Number Placeholder 3"/>
          <p:cNvSpPr>
            <a:spLocks noGrp="1"/>
          </p:cNvSpPr>
          <p:nvPr>
            <p:ph type="sldNum" sz="quarter" idx="10"/>
          </p:nvPr>
        </p:nvSpPr>
        <p:spPr/>
        <p:txBody>
          <a:bodyPr/>
          <a:lstStyle/>
          <a:p>
            <a:fld id="{DA22E122-D099-144E-ADDA-195CAE39DCEB}" type="slidenum">
              <a:rPr lang="en-US" smtClean="0"/>
              <a:t>74</a:t>
            </a:fld>
            <a:endParaRPr lang="en-US"/>
          </a:p>
        </p:txBody>
      </p:sp>
    </p:spTree>
    <p:extLst>
      <p:ext uri="{BB962C8B-B14F-4D97-AF65-F5344CB8AC3E}">
        <p14:creationId xmlns:p14="http://schemas.microsoft.com/office/powerpoint/2010/main" val="38234703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Stopped early for EFFICACY</a:t>
            </a:r>
            <a:r>
              <a:rPr lang="en-US" baseline="0" dirty="0" smtClean="0"/>
              <a:t> at predetermined interim analysis; 31 months </a:t>
            </a:r>
            <a:r>
              <a:rPr lang="en-US" baseline="0" smtClean="0"/>
              <a:t>into study</a:t>
            </a:r>
            <a:endParaRPr lang="en-US" dirty="0"/>
          </a:p>
        </p:txBody>
      </p:sp>
      <p:sp>
        <p:nvSpPr>
          <p:cNvPr id="4" name="Slide Number Placeholder 3"/>
          <p:cNvSpPr>
            <a:spLocks noGrp="1"/>
          </p:cNvSpPr>
          <p:nvPr>
            <p:ph type="sldNum" sz="quarter" idx="10"/>
          </p:nvPr>
        </p:nvSpPr>
        <p:spPr/>
        <p:txBody>
          <a:bodyPr/>
          <a:lstStyle/>
          <a:p>
            <a:fld id="{DA22E122-D099-144E-ADDA-195CAE39DCEB}" type="slidenum">
              <a:rPr lang="en-US" smtClean="0"/>
              <a:t>75</a:t>
            </a:fld>
            <a:endParaRPr lang="en-US"/>
          </a:p>
        </p:txBody>
      </p:sp>
    </p:spTree>
    <p:extLst>
      <p:ext uri="{BB962C8B-B14F-4D97-AF65-F5344CB8AC3E}">
        <p14:creationId xmlns:p14="http://schemas.microsoft.com/office/powerpoint/2010/main" val="382347033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Utility weighted</a:t>
            </a:r>
            <a:r>
              <a:rPr lang="en-US" baseline="0" dirty="0" smtClean="0"/>
              <a:t> scale – higher number is better; CI = </a:t>
            </a:r>
            <a:r>
              <a:rPr lang="en-US" baseline="0" dirty="0" err="1" smtClean="0"/>
              <a:t>bayseian</a:t>
            </a:r>
            <a:r>
              <a:rPr lang="en-US" baseline="0" dirty="0" smtClean="0"/>
              <a:t> credible interval</a:t>
            </a:r>
            <a:endParaRPr lang="en-US" dirty="0"/>
          </a:p>
        </p:txBody>
      </p:sp>
      <p:sp>
        <p:nvSpPr>
          <p:cNvPr id="4" name="Slide Number Placeholder 3"/>
          <p:cNvSpPr>
            <a:spLocks noGrp="1"/>
          </p:cNvSpPr>
          <p:nvPr>
            <p:ph type="sldNum" sz="quarter" idx="10"/>
          </p:nvPr>
        </p:nvSpPr>
        <p:spPr/>
        <p:txBody>
          <a:bodyPr/>
          <a:lstStyle/>
          <a:p>
            <a:fld id="{DA22E122-D099-144E-ADDA-195CAE39DCEB}" type="slidenum">
              <a:rPr lang="en-US" smtClean="0"/>
              <a:t>76</a:t>
            </a:fld>
            <a:endParaRPr lang="en-US"/>
          </a:p>
        </p:txBody>
      </p:sp>
    </p:spTree>
    <p:extLst>
      <p:ext uri="{BB962C8B-B14F-4D97-AF65-F5344CB8AC3E}">
        <p14:creationId xmlns:p14="http://schemas.microsoft.com/office/powerpoint/2010/main" val="382347033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now you are used to seeing these plots.  Again, these are impressive shifts in disability</a:t>
            </a:r>
            <a:r>
              <a:rPr lang="en-US" baseline="0" dirty="0" smtClean="0"/>
              <a:t> on a nominal scale w big clinical differences between categories</a:t>
            </a:r>
            <a:endParaRPr lang="en-US" dirty="0"/>
          </a:p>
        </p:txBody>
      </p:sp>
      <p:sp>
        <p:nvSpPr>
          <p:cNvPr id="4" name="Slide Number Placeholder 3"/>
          <p:cNvSpPr>
            <a:spLocks noGrp="1"/>
          </p:cNvSpPr>
          <p:nvPr>
            <p:ph type="sldNum" sz="quarter" idx="10"/>
          </p:nvPr>
        </p:nvSpPr>
        <p:spPr/>
        <p:txBody>
          <a:bodyPr/>
          <a:lstStyle/>
          <a:p>
            <a:fld id="{DA22E122-D099-144E-ADDA-195CAE39DCEB}" type="slidenum">
              <a:rPr lang="en-US" smtClean="0"/>
              <a:t>77</a:t>
            </a:fld>
            <a:endParaRPr lang="en-US"/>
          </a:p>
        </p:txBody>
      </p:sp>
    </p:spTree>
    <p:extLst>
      <p:ext uri="{BB962C8B-B14F-4D97-AF65-F5344CB8AC3E}">
        <p14:creationId xmlns:p14="http://schemas.microsoft.com/office/powerpoint/2010/main" val="3823470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but really, this is when the NINDS trial</a:t>
            </a:r>
            <a:r>
              <a:rPr lang="en-US" baseline="0" dirty="0" smtClean="0"/>
              <a:t> was published showing efficacy for IV </a:t>
            </a:r>
            <a:r>
              <a:rPr lang="en-US" baseline="0" dirty="0" err="1" smtClean="0"/>
              <a:t>tPA</a:t>
            </a:r>
            <a:r>
              <a:rPr lang="en-US" baseline="0" dirty="0" smtClean="0"/>
              <a:t> for acute stroke.</a:t>
            </a:r>
          </a:p>
          <a:p>
            <a:endParaRPr lang="en-US" baseline="0" dirty="0" smtClean="0"/>
          </a:p>
          <a:p>
            <a:r>
              <a:rPr lang="en-US" baseline="0" dirty="0" smtClean="0"/>
              <a:t>Anecdote: I trained under Dr. EC Haley who had a big role in this trial. Was just honored with a Lifetime achievement award by the AHA/ASA at ISC conference last year. In his speech he reiterated that this was the most scrutinized, reviewed, examined and nit-picked dataset in the history of Neurology – and it always held up.</a:t>
            </a:r>
          </a:p>
          <a:p>
            <a:r>
              <a:rPr lang="en-US" baseline="0" dirty="0" smtClean="0"/>
              <a:t>But this isn’t a talk about </a:t>
            </a:r>
            <a:r>
              <a:rPr lang="en-US" baseline="0" dirty="0" err="1" smtClean="0"/>
              <a:t>tPA</a:t>
            </a:r>
            <a:r>
              <a:rPr lang="en-US" baseline="0" dirty="0" smtClean="0"/>
              <a:t> (that</a:t>
            </a:r>
            <a:r>
              <a:rPr lang="fr-FR" baseline="0" dirty="0" smtClean="0"/>
              <a:t>’</a:t>
            </a:r>
            <a:r>
              <a:rPr lang="en-US" baseline="0" dirty="0" smtClean="0"/>
              <a:t>s another lecture)</a:t>
            </a:r>
            <a:endParaRPr lang="en-US" dirty="0"/>
          </a:p>
        </p:txBody>
      </p:sp>
      <p:sp>
        <p:nvSpPr>
          <p:cNvPr id="4" name="Slide Number Placeholder 3"/>
          <p:cNvSpPr>
            <a:spLocks noGrp="1"/>
          </p:cNvSpPr>
          <p:nvPr>
            <p:ph type="sldNum" sz="quarter" idx="10"/>
          </p:nvPr>
        </p:nvSpPr>
        <p:spPr/>
        <p:txBody>
          <a:bodyPr/>
          <a:lstStyle/>
          <a:p>
            <a:fld id="{DA22E122-D099-144E-ADDA-195CAE39DCEB}" type="slidenum">
              <a:rPr lang="en-US" smtClean="0"/>
              <a:t>13</a:t>
            </a:fld>
            <a:endParaRPr lang="en-US"/>
          </a:p>
        </p:txBody>
      </p:sp>
    </p:spTree>
    <p:extLst>
      <p:ext uri="{BB962C8B-B14F-4D97-AF65-F5344CB8AC3E}">
        <p14:creationId xmlns:p14="http://schemas.microsoft.com/office/powerpoint/2010/main" val="364928190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incredible NNT.</a:t>
            </a:r>
            <a:endParaRPr lang="en-US" dirty="0"/>
          </a:p>
        </p:txBody>
      </p:sp>
      <p:sp>
        <p:nvSpPr>
          <p:cNvPr id="4" name="Slide Number Placeholder 3"/>
          <p:cNvSpPr>
            <a:spLocks noGrp="1"/>
          </p:cNvSpPr>
          <p:nvPr>
            <p:ph type="sldNum" sz="quarter" idx="10"/>
          </p:nvPr>
        </p:nvSpPr>
        <p:spPr/>
        <p:txBody>
          <a:bodyPr/>
          <a:lstStyle/>
          <a:p>
            <a:fld id="{DA22E122-D099-144E-ADDA-195CAE39DCEB}" type="slidenum">
              <a:rPr lang="en-US" smtClean="0"/>
              <a:t>78</a:t>
            </a:fld>
            <a:endParaRPr lang="en-US"/>
          </a:p>
        </p:txBody>
      </p:sp>
    </p:spTree>
    <p:extLst>
      <p:ext uri="{BB962C8B-B14F-4D97-AF65-F5344CB8AC3E}">
        <p14:creationId xmlns:p14="http://schemas.microsoft.com/office/powerpoint/2010/main" val="382347033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incredible NNT.</a:t>
            </a:r>
            <a:endParaRPr lang="en-US" dirty="0"/>
          </a:p>
        </p:txBody>
      </p:sp>
      <p:sp>
        <p:nvSpPr>
          <p:cNvPr id="4" name="Slide Number Placeholder 3"/>
          <p:cNvSpPr>
            <a:spLocks noGrp="1"/>
          </p:cNvSpPr>
          <p:nvPr>
            <p:ph type="sldNum" sz="quarter" idx="10"/>
          </p:nvPr>
        </p:nvSpPr>
        <p:spPr/>
        <p:txBody>
          <a:bodyPr/>
          <a:lstStyle/>
          <a:p>
            <a:fld id="{DA22E122-D099-144E-ADDA-195CAE39DCEB}" type="slidenum">
              <a:rPr lang="en-US" smtClean="0"/>
              <a:t>79</a:t>
            </a:fld>
            <a:endParaRPr lang="en-US"/>
          </a:p>
        </p:txBody>
      </p:sp>
    </p:spTree>
    <p:extLst>
      <p:ext uri="{BB962C8B-B14F-4D97-AF65-F5344CB8AC3E}">
        <p14:creationId xmlns:p14="http://schemas.microsoft.com/office/powerpoint/2010/main" val="382347033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DAWN was followed</a:t>
            </a:r>
            <a:r>
              <a:rPr lang="en-US" baseline="0" dirty="0" smtClean="0"/>
              <a:t> by the release of data from the concurrent and similar study, DEFUSE3;</a:t>
            </a:r>
            <a:endParaRPr lang="en-US" dirty="0" smtClean="0"/>
          </a:p>
          <a:p>
            <a:r>
              <a:rPr lang="en-US" dirty="0" smtClean="0"/>
              <a:t>Prospective, randomized</a:t>
            </a:r>
            <a:r>
              <a:rPr lang="en-US" baseline="0" dirty="0" smtClean="0"/>
              <a:t> open label, blinded end point design;  </a:t>
            </a:r>
            <a:r>
              <a:rPr lang="en-US" dirty="0" smtClean="0"/>
              <a:t>38 centers in US</a:t>
            </a:r>
          </a:p>
          <a:p>
            <a:r>
              <a:rPr lang="en-US" dirty="0" smtClean="0"/>
              <a:t>Late presentation or wake up strokes </a:t>
            </a:r>
          </a:p>
          <a:p>
            <a:r>
              <a:rPr lang="en-US" baseline="0" dirty="0" smtClean="0"/>
              <a:t>Minimal or no disability pre-stroke</a:t>
            </a:r>
          </a:p>
          <a:p>
            <a:r>
              <a:rPr lang="en-US" baseline="0" dirty="0" smtClean="0"/>
              <a:t>Proximal large vessel only</a:t>
            </a:r>
            <a:endParaRPr lang="en-US" dirty="0" smtClean="0"/>
          </a:p>
          <a:p>
            <a:r>
              <a:rPr lang="en-US" dirty="0" smtClean="0"/>
              <a:t>“imaging</a:t>
            </a:r>
            <a:r>
              <a:rPr lang="en-US" baseline="0" dirty="0" smtClean="0"/>
              <a:t> </a:t>
            </a:r>
            <a:r>
              <a:rPr lang="en-US" dirty="0" smtClean="0"/>
              <a:t>mismatch” – CTP or MRP; RAPID</a:t>
            </a:r>
            <a:r>
              <a:rPr lang="en-US" baseline="0" dirty="0" smtClean="0"/>
              <a:t> software for CTP</a:t>
            </a:r>
            <a:endParaRPr lang="en-US" dirty="0"/>
          </a:p>
        </p:txBody>
      </p:sp>
      <p:sp>
        <p:nvSpPr>
          <p:cNvPr id="4" name="Slide Number Placeholder 3"/>
          <p:cNvSpPr>
            <a:spLocks noGrp="1"/>
          </p:cNvSpPr>
          <p:nvPr>
            <p:ph type="sldNum" sz="quarter" idx="10"/>
          </p:nvPr>
        </p:nvSpPr>
        <p:spPr/>
        <p:txBody>
          <a:bodyPr/>
          <a:lstStyle/>
          <a:p>
            <a:fld id="{DA22E122-D099-144E-ADDA-195CAE39DCEB}" type="slidenum">
              <a:rPr lang="en-US" smtClean="0"/>
              <a:t>80</a:t>
            </a:fld>
            <a:endParaRPr lang="en-US"/>
          </a:p>
        </p:txBody>
      </p:sp>
    </p:spTree>
    <p:extLst>
      <p:ext uri="{BB962C8B-B14F-4D97-AF65-F5344CB8AC3E}">
        <p14:creationId xmlns:p14="http://schemas.microsoft.com/office/powerpoint/2010/main" val="382347033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“imaging</a:t>
            </a:r>
            <a:r>
              <a:rPr lang="en-US" baseline="0" dirty="0" smtClean="0"/>
              <a:t> </a:t>
            </a:r>
            <a:r>
              <a:rPr lang="en-US" dirty="0" smtClean="0"/>
              <a:t>mismatch” – CTP </a:t>
            </a:r>
            <a:r>
              <a:rPr lang="en-US" dirty="0" err="1" smtClean="0"/>
              <a:t>IschemiaView</a:t>
            </a:r>
            <a:r>
              <a:rPr lang="en-US" baseline="0" dirty="0" smtClean="0"/>
              <a:t> </a:t>
            </a:r>
            <a:r>
              <a:rPr lang="en-US" dirty="0" smtClean="0"/>
              <a:t>RAPID</a:t>
            </a:r>
            <a:r>
              <a:rPr lang="en-US" baseline="0" dirty="0" smtClean="0"/>
              <a:t> software for CTP</a:t>
            </a:r>
            <a:endParaRPr lang="en-US" dirty="0"/>
          </a:p>
        </p:txBody>
      </p:sp>
      <p:sp>
        <p:nvSpPr>
          <p:cNvPr id="4" name="Slide Number Placeholder 3"/>
          <p:cNvSpPr>
            <a:spLocks noGrp="1"/>
          </p:cNvSpPr>
          <p:nvPr>
            <p:ph type="sldNum" sz="quarter" idx="10"/>
          </p:nvPr>
        </p:nvSpPr>
        <p:spPr/>
        <p:txBody>
          <a:bodyPr/>
          <a:lstStyle/>
          <a:p>
            <a:fld id="{DA22E122-D099-144E-ADDA-195CAE39DCEB}" type="slidenum">
              <a:rPr lang="en-US" smtClean="0"/>
              <a:t>81</a:t>
            </a:fld>
            <a:endParaRPr lang="en-US"/>
          </a:p>
        </p:txBody>
      </p:sp>
    </p:spTree>
    <p:extLst>
      <p:ext uri="{BB962C8B-B14F-4D97-AF65-F5344CB8AC3E}">
        <p14:creationId xmlns:p14="http://schemas.microsoft.com/office/powerpoint/2010/main" val="382347033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22E122-D099-144E-ADDA-195CAE39DCEB}" type="slidenum">
              <a:rPr lang="en-US" smtClean="0"/>
              <a:t>82</a:t>
            </a:fld>
            <a:endParaRPr lang="en-US"/>
          </a:p>
        </p:txBody>
      </p:sp>
    </p:spTree>
    <p:extLst>
      <p:ext uri="{BB962C8B-B14F-4D97-AF65-F5344CB8AC3E}">
        <p14:creationId xmlns:p14="http://schemas.microsoft.com/office/powerpoint/2010/main" val="382347033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22E122-D099-144E-ADDA-195CAE39DCEB}" type="slidenum">
              <a:rPr lang="en-US" smtClean="0"/>
              <a:t>83</a:t>
            </a:fld>
            <a:endParaRPr lang="en-US"/>
          </a:p>
        </p:txBody>
      </p:sp>
    </p:spTree>
    <p:extLst>
      <p:ext uri="{BB962C8B-B14F-4D97-AF65-F5344CB8AC3E}">
        <p14:creationId xmlns:p14="http://schemas.microsoft.com/office/powerpoint/2010/main" val="382347033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22E122-D099-144E-ADDA-195CAE39DCEB}" type="slidenum">
              <a:rPr lang="en-US" smtClean="0"/>
              <a:t>84</a:t>
            </a:fld>
            <a:endParaRPr lang="en-US"/>
          </a:p>
        </p:txBody>
      </p:sp>
    </p:spTree>
    <p:extLst>
      <p:ext uri="{BB962C8B-B14F-4D97-AF65-F5344CB8AC3E}">
        <p14:creationId xmlns:p14="http://schemas.microsoft.com/office/powerpoint/2010/main" val="38234703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22E122-D099-144E-ADDA-195CAE39DCEB}" type="slidenum">
              <a:rPr lang="en-US" smtClean="0"/>
              <a:t>85</a:t>
            </a:fld>
            <a:endParaRPr lang="en-US"/>
          </a:p>
        </p:txBody>
      </p:sp>
    </p:spTree>
    <p:extLst>
      <p:ext uri="{BB962C8B-B14F-4D97-AF65-F5344CB8AC3E}">
        <p14:creationId xmlns:p14="http://schemas.microsoft.com/office/powerpoint/2010/main" val="382347033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Mortality and </a:t>
            </a:r>
            <a:r>
              <a:rPr lang="en-US" dirty="0" err="1" smtClean="0"/>
              <a:t>sICH</a:t>
            </a:r>
            <a:r>
              <a:rPr lang="en-US" dirty="0" smtClean="0"/>
              <a:t> were the same between groups</a:t>
            </a:r>
            <a:r>
              <a:rPr lang="en-US" baseline="0" dirty="0" smtClean="0"/>
              <a:t> (if anything a trend towards higher mortality in medical arm)</a:t>
            </a:r>
            <a:endParaRPr lang="en-US" dirty="0"/>
          </a:p>
        </p:txBody>
      </p:sp>
      <p:sp>
        <p:nvSpPr>
          <p:cNvPr id="4" name="Slide Number Placeholder 3"/>
          <p:cNvSpPr>
            <a:spLocks noGrp="1"/>
          </p:cNvSpPr>
          <p:nvPr>
            <p:ph type="sldNum" sz="quarter" idx="10"/>
          </p:nvPr>
        </p:nvSpPr>
        <p:spPr/>
        <p:txBody>
          <a:bodyPr/>
          <a:lstStyle/>
          <a:p>
            <a:fld id="{DA22E122-D099-144E-ADDA-195CAE39DCEB}" type="slidenum">
              <a:rPr lang="en-US" smtClean="0"/>
              <a:t>86</a:t>
            </a:fld>
            <a:endParaRPr lang="en-US"/>
          </a:p>
        </p:txBody>
      </p:sp>
    </p:spTree>
    <p:extLst>
      <p:ext uri="{BB962C8B-B14F-4D97-AF65-F5344CB8AC3E}">
        <p14:creationId xmlns:p14="http://schemas.microsoft.com/office/powerpoint/2010/main" val="382347033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were underpowered however, as trial was stopped very early</a:t>
            </a:r>
            <a:endParaRPr lang="en-US" dirty="0"/>
          </a:p>
        </p:txBody>
      </p:sp>
      <p:sp>
        <p:nvSpPr>
          <p:cNvPr id="4" name="Slide Number Placeholder 3"/>
          <p:cNvSpPr>
            <a:spLocks noGrp="1"/>
          </p:cNvSpPr>
          <p:nvPr>
            <p:ph type="sldNum" sz="quarter" idx="10"/>
          </p:nvPr>
        </p:nvSpPr>
        <p:spPr/>
        <p:txBody>
          <a:bodyPr/>
          <a:lstStyle/>
          <a:p>
            <a:fld id="{DA22E122-D099-144E-ADDA-195CAE39DCEB}" type="slidenum">
              <a:rPr lang="en-US" smtClean="0"/>
              <a:t>87</a:t>
            </a:fld>
            <a:endParaRPr lang="en-US"/>
          </a:p>
        </p:txBody>
      </p:sp>
    </p:spTree>
    <p:extLst>
      <p:ext uri="{BB962C8B-B14F-4D97-AF65-F5344CB8AC3E}">
        <p14:creationId xmlns:p14="http://schemas.microsoft.com/office/powerpoint/2010/main" val="3823470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bottom lines were this: At 3 months post stroke,</a:t>
            </a:r>
            <a:r>
              <a:rPr lang="en-US" baseline="0" dirty="0" smtClean="0"/>
              <a:t> </a:t>
            </a:r>
            <a:r>
              <a:rPr lang="en-US" baseline="0" dirty="0" err="1" smtClean="0"/>
              <a:t>tPA</a:t>
            </a:r>
            <a:r>
              <a:rPr lang="en-US" baseline="0" dirty="0" smtClean="0"/>
              <a:t> treated patients had lower NIHSS, lower </a:t>
            </a:r>
            <a:r>
              <a:rPr lang="en-US" baseline="0" dirty="0" err="1" smtClean="0"/>
              <a:t>Barthel</a:t>
            </a:r>
            <a:r>
              <a:rPr lang="en-US" baseline="0" dirty="0" smtClean="0"/>
              <a:t> Index, lower </a:t>
            </a:r>
            <a:r>
              <a:rPr lang="en-US" baseline="0" dirty="0" err="1" smtClean="0"/>
              <a:t>mRS</a:t>
            </a:r>
            <a:r>
              <a:rPr lang="en-US" baseline="0" dirty="0" smtClean="0"/>
              <a:t>, better Glasgow Outcome Scale</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**This type of shift analysis graph looking at the </a:t>
            </a:r>
            <a:r>
              <a:rPr lang="en-US" baseline="0" dirty="0" err="1" smtClean="0"/>
              <a:t>mRS</a:t>
            </a:r>
            <a:r>
              <a:rPr lang="en-US" baseline="0" dirty="0" smtClean="0"/>
              <a:t> scores at 90 days essentially became the standard data presentation for stroke trails after the NINDs in 1995</a:t>
            </a:r>
            <a:endParaRPr lang="en-US" dirty="0" smtClean="0"/>
          </a:p>
          <a:p>
            <a:endParaRPr lang="en-US" dirty="0"/>
          </a:p>
        </p:txBody>
      </p:sp>
      <p:sp>
        <p:nvSpPr>
          <p:cNvPr id="4" name="Slide Number Placeholder 3"/>
          <p:cNvSpPr>
            <a:spLocks noGrp="1"/>
          </p:cNvSpPr>
          <p:nvPr>
            <p:ph type="sldNum" sz="quarter" idx="10"/>
          </p:nvPr>
        </p:nvSpPr>
        <p:spPr/>
        <p:txBody>
          <a:bodyPr/>
          <a:lstStyle/>
          <a:p>
            <a:fld id="{DA22E122-D099-144E-ADDA-195CAE39DCEB}" type="slidenum">
              <a:rPr lang="en-US" smtClean="0"/>
              <a:t>14</a:t>
            </a:fld>
            <a:endParaRPr lang="en-US"/>
          </a:p>
        </p:txBody>
      </p:sp>
    </p:spTree>
    <p:extLst>
      <p:ext uri="{BB962C8B-B14F-4D97-AF65-F5344CB8AC3E}">
        <p14:creationId xmlns:p14="http://schemas.microsoft.com/office/powerpoint/2010/main" val="275766377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Which</a:t>
            </a:r>
            <a:r>
              <a:rPr lang="en-US" baseline="0" dirty="0" smtClean="0"/>
              <a:t> means realistically few raw number of patients who would be treated within this protocol (but possible many more transfers to big duke if we don</a:t>
            </a:r>
            <a:r>
              <a:rPr lang="fr-FR" baseline="0" dirty="0" smtClean="0"/>
              <a:t>’</a:t>
            </a:r>
            <a:r>
              <a:rPr lang="en-US" baseline="0" dirty="0" smtClean="0"/>
              <a:t>t have the imaging at Regional</a:t>
            </a:r>
            <a:endParaRPr lang="en-US" dirty="0"/>
          </a:p>
        </p:txBody>
      </p:sp>
      <p:sp>
        <p:nvSpPr>
          <p:cNvPr id="4" name="Slide Number Placeholder 3"/>
          <p:cNvSpPr>
            <a:spLocks noGrp="1"/>
          </p:cNvSpPr>
          <p:nvPr>
            <p:ph type="sldNum" sz="quarter" idx="10"/>
          </p:nvPr>
        </p:nvSpPr>
        <p:spPr/>
        <p:txBody>
          <a:bodyPr/>
          <a:lstStyle/>
          <a:p>
            <a:fld id="{DA22E122-D099-144E-ADDA-195CAE39DCEB}" type="slidenum">
              <a:rPr lang="en-US" smtClean="0"/>
              <a:t>88</a:t>
            </a:fld>
            <a:endParaRPr lang="en-US"/>
          </a:p>
        </p:txBody>
      </p:sp>
    </p:spTree>
    <p:extLst>
      <p:ext uri="{BB962C8B-B14F-4D97-AF65-F5344CB8AC3E}">
        <p14:creationId xmlns:p14="http://schemas.microsoft.com/office/powerpoint/2010/main" val="382347033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Similar good </a:t>
            </a:r>
            <a:r>
              <a:rPr lang="en-US" dirty="0" err="1" smtClean="0"/>
              <a:t>otucome</a:t>
            </a:r>
            <a:r>
              <a:rPr lang="en-US" dirty="0" smtClean="0"/>
              <a:t> rates from the original 0-6 hour</a:t>
            </a:r>
            <a:r>
              <a:rPr lang="en-US" baseline="0" dirty="0" smtClean="0"/>
              <a:t> EVT trials compared to DAWN suggests this ‘tissue window’ metric is as good as a short time window measure</a:t>
            </a:r>
            <a:endParaRPr lang="en-US" dirty="0"/>
          </a:p>
        </p:txBody>
      </p:sp>
      <p:sp>
        <p:nvSpPr>
          <p:cNvPr id="4" name="Slide Number Placeholder 3"/>
          <p:cNvSpPr>
            <a:spLocks noGrp="1"/>
          </p:cNvSpPr>
          <p:nvPr>
            <p:ph type="sldNum" sz="quarter" idx="10"/>
          </p:nvPr>
        </p:nvSpPr>
        <p:spPr/>
        <p:txBody>
          <a:bodyPr/>
          <a:lstStyle/>
          <a:p>
            <a:fld id="{DA22E122-D099-144E-ADDA-195CAE39DCEB}" type="slidenum">
              <a:rPr lang="en-US" smtClean="0"/>
              <a:t>89</a:t>
            </a:fld>
            <a:endParaRPr lang="en-US"/>
          </a:p>
        </p:txBody>
      </p:sp>
    </p:spTree>
    <p:extLst>
      <p:ext uri="{BB962C8B-B14F-4D97-AF65-F5344CB8AC3E}">
        <p14:creationId xmlns:p14="http://schemas.microsoft.com/office/powerpoint/2010/main" val="382347033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bullets</a:t>
            </a:r>
          </a:p>
          <a:p>
            <a:r>
              <a:rPr lang="en-US" dirty="0" smtClean="0"/>
              <a:t>So in effect,</a:t>
            </a:r>
            <a:r>
              <a:rPr lang="en-US" baseline="0" dirty="0" smtClean="0"/>
              <a:t> DAWN also does not use much of the ‘penumbral’ imaging information for </a:t>
            </a:r>
            <a:r>
              <a:rPr lang="en-US" baseline="0" dirty="0" err="1" smtClean="0"/>
              <a:t>pt</a:t>
            </a:r>
            <a:r>
              <a:rPr lang="en-US" baseline="0" dirty="0" smtClean="0"/>
              <a:t> selection – identifies the core infarct (already dead tissue) and if this is small compared to clinical deficits, uses that to suggest there is a lot of salvageable tissue.</a:t>
            </a:r>
          </a:p>
          <a:p>
            <a:r>
              <a:rPr lang="en-US" baseline="0" dirty="0" smtClean="0"/>
              <a:t>Previous trials in the early window, which used penumbral imaging also, (EXTEND IA, SWIFT PRIME) resulted in excellent clinical outcomes, again suggesting that when used correctly and carefully this imaging may be useful in patient selection for interventions.</a:t>
            </a:r>
            <a:endParaRPr lang="en-US" dirty="0" smtClean="0"/>
          </a:p>
        </p:txBody>
      </p:sp>
      <p:sp>
        <p:nvSpPr>
          <p:cNvPr id="4" name="Slide Number Placeholder 3"/>
          <p:cNvSpPr>
            <a:spLocks noGrp="1"/>
          </p:cNvSpPr>
          <p:nvPr>
            <p:ph type="sldNum" sz="quarter" idx="10"/>
          </p:nvPr>
        </p:nvSpPr>
        <p:spPr/>
        <p:txBody>
          <a:bodyPr/>
          <a:lstStyle/>
          <a:p>
            <a:fld id="{DA22E122-D099-144E-ADDA-195CAE39DCEB}" type="slidenum">
              <a:rPr lang="en-US" smtClean="0"/>
              <a:t>90</a:t>
            </a:fld>
            <a:endParaRPr lang="en-US"/>
          </a:p>
        </p:txBody>
      </p:sp>
    </p:spTree>
    <p:extLst>
      <p:ext uri="{BB962C8B-B14F-4D97-AF65-F5344CB8AC3E}">
        <p14:creationId xmlns:p14="http://schemas.microsoft.com/office/powerpoint/2010/main" val="382347033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bullets</a:t>
            </a:r>
          </a:p>
          <a:p>
            <a:r>
              <a:rPr lang="en-US" dirty="0" smtClean="0"/>
              <a:t>So in effect,</a:t>
            </a:r>
            <a:r>
              <a:rPr lang="en-US" baseline="0" dirty="0" smtClean="0"/>
              <a:t> DAWN also does not use much of the ‘penumbral’ imaging information for </a:t>
            </a:r>
            <a:r>
              <a:rPr lang="en-US" baseline="0" dirty="0" err="1" smtClean="0"/>
              <a:t>pt</a:t>
            </a:r>
            <a:r>
              <a:rPr lang="en-US" baseline="0" dirty="0" smtClean="0"/>
              <a:t> selection – identifies the core infarct (already dead tissue) and if this is small compared to clinical deficits, uses that to suggest there is a lot of salvageable tissue.</a:t>
            </a:r>
          </a:p>
          <a:p>
            <a:r>
              <a:rPr lang="en-US" baseline="0" dirty="0" smtClean="0"/>
              <a:t>Previous trials in the early window, which used penumbral imaging also, (EXTEND IA, SWIFT PRIME) resulted in excellent clinical outcomes, again suggesting that when used correctly and carefully this imaging may be useful in patient selection for interventions.</a:t>
            </a:r>
            <a:endParaRPr lang="en-US" dirty="0" smtClean="0"/>
          </a:p>
        </p:txBody>
      </p:sp>
      <p:sp>
        <p:nvSpPr>
          <p:cNvPr id="4" name="Slide Number Placeholder 3"/>
          <p:cNvSpPr>
            <a:spLocks noGrp="1"/>
          </p:cNvSpPr>
          <p:nvPr>
            <p:ph type="sldNum" sz="quarter" idx="10"/>
          </p:nvPr>
        </p:nvSpPr>
        <p:spPr/>
        <p:txBody>
          <a:bodyPr/>
          <a:lstStyle/>
          <a:p>
            <a:fld id="{DA22E122-D099-144E-ADDA-195CAE39DCEB}" type="slidenum">
              <a:rPr lang="en-US" smtClean="0"/>
              <a:t>91</a:t>
            </a:fld>
            <a:endParaRPr lang="en-US"/>
          </a:p>
        </p:txBody>
      </p:sp>
    </p:spTree>
    <p:extLst>
      <p:ext uri="{BB962C8B-B14F-4D97-AF65-F5344CB8AC3E}">
        <p14:creationId xmlns:p14="http://schemas.microsoft.com/office/powerpoint/2010/main" val="382347033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let’s add that to our now exciting time line</a:t>
            </a:r>
          </a:p>
        </p:txBody>
      </p:sp>
      <p:sp>
        <p:nvSpPr>
          <p:cNvPr id="4" name="Slide Number Placeholder 3"/>
          <p:cNvSpPr>
            <a:spLocks noGrp="1"/>
          </p:cNvSpPr>
          <p:nvPr>
            <p:ph type="sldNum" sz="quarter" idx="10"/>
          </p:nvPr>
        </p:nvSpPr>
        <p:spPr/>
        <p:txBody>
          <a:bodyPr/>
          <a:lstStyle/>
          <a:p>
            <a:fld id="{DA22E122-D099-144E-ADDA-195CAE39DCEB}" type="slidenum">
              <a:rPr lang="en-US" smtClean="0"/>
              <a:t>92</a:t>
            </a:fld>
            <a:endParaRPr lang="en-US"/>
          </a:p>
        </p:txBody>
      </p:sp>
    </p:spTree>
    <p:extLst>
      <p:ext uri="{BB962C8B-B14F-4D97-AF65-F5344CB8AC3E}">
        <p14:creationId xmlns:p14="http://schemas.microsoft.com/office/powerpoint/2010/main" val="364928190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ISC</a:t>
            </a:r>
            <a:r>
              <a:rPr lang="en-US" baseline="0" dirty="0" smtClean="0"/>
              <a:t> 2018: The full DAWN and all of DEFUSE 3 data is revealed, and the same day, the AHA guidelines committee releases the new 2018 acute management of stroke guidelines…..to much controversy</a:t>
            </a:r>
            <a:endParaRPr lang="en-US" dirty="0"/>
          </a:p>
        </p:txBody>
      </p:sp>
      <p:sp>
        <p:nvSpPr>
          <p:cNvPr id="4" name="Slide Number Placeholder 3"/>
          <p:cNvSpPr>
            <a:spLocks noGrp="1"/>
          </p:cNvSpPr>
          <p:nvPr>
            <p:ph type="sldNum" sz="quarter" idx="10"/>
          </p:nvPr>
        </p:nvSpPr>
        <p:spPr/>
        <p:txBody>
          <a:bodyPr/>
          <a:lstStyle/>
          <a:p>
            <a:fld id="{DA22E122-D099-144E-ADDA-195CAE39DCEB}" type="slidenum">
              <a:rPr lang="en-US" smtClean="0"/>
              <a:t>93</a:t>
            </a:fld>
            <a:endParaRPr lang="en-US"/>
          </a:p>
        </p:txBody>
      </p:sp>
    </p:spTree>
    <p:extLst>
      <p:ext uri="{BB962C8B-B14F-4D97-AF65-F5344CB8AC3E}">
        <p14:creationId xmlns:p14="http://schemas.microsoft.com/office/powerpoint/2010/main" val="383245752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next couple of slides are OPINION and do</a:t>
            </a:r>
            <a:r>
              <a:rPr lang="en-US" baseline="0" dirty="0" smtClean="0"/>
              <a:t> not reflect that of Duke University or all neurologists</a:t>
            </a:r>
          </a:p>
          <a:p>
            <a:endParaRPr lang="en-US" baseline="0" dirty="0" smtClean="0"/>
          </a:p>
          <a:p>
            <a:r>
              <a:rPr lang="en-US" baseline="0" dirty="0" smtClean="0"/>
              <a:t>1) </a:t>
            </a:r>
            <a:r>
              <a:rPr lang="en-US" baseline="0" dirty="0" err="1" smtClean="0"/>
              <a:t>Ovelry</a:t>
            </a:r>
            <a:r>
              <a:rPr lang="en-US" baseline="0" dirty="0" smtClean="0"/>
              <a:t> conservative in practice</a:t>
            </a:r>
          </a:p>
          <a:p>
            <a:r>
              <a:rPr lang="en-US" baseline="0" dirty="0" smtClean="0"/>
              <a:t>2) Data driven to a fault – No RTC that shows parachutes save lives, but…</a:t>
            </a:r>
          </a:p>
          <a:p>
            <a:r>
              <a:rPr lang="en-US" baseline="0" dirty="0" smtClean="0"/>
              <a:t>3) Lack of evidence is not evidence to the contrary; i.e. they recommended against long term cardiac monitoring which has robust data showing it captures more </a:t>
            </a:r>
            <a:r>
              <a:rPr lang="en-US" baseline="0" dirty="0" err="1" smtClean="0"/>
              <a:t>Afib</a:t>
            </a:r>
            <a:r>
              <a:rPr lang="en-US" baseline="0" dirty="0" smtClean="0"/>
              <a:t> – strictly because there </a:t>
            </a:r>
            <a:r>
              <a:rPr lang="en-US" baseline="0" dirty="0" err="1" smtClean="0"/>
              <a:t>hasn</a:t>
            </a:r>
            <a:r>
              <a:rPr lang="fr-FR" baseline="0" dirty="0" smtClean="0"/>
              <a:t>’</a:t>
            </a:r>
            <a:r>
              <a:rPr lang="en-US" baseline="0" dirty="0" smtClean="0"/>
              <a:t>t been a study that shows directly that long term cardiac monitoring improved </a:t>
            </a:r>
            <a:r>
              <a:rPr lang="en-US" baseline="0" dirty="0" err="1" smtClean="0"/>
              <a:t>pt</a:t>
            </a:r>
            <a:r>
              <a:rPr lang="en-US" baseline="0" dirty="0" smtClean="0"/>
              <a:t> outcomes…</a:t>
            </a:r>
          </a:p>
          <a:p>
            <a:r>
              <a:rPr lang="en-US" baseline="0" dirty="0" smtClean="0"/>
              <a:t>4) </a:t>
            </a:r>
            <a:endParaRPr lang="en-US" dirty="0"/>
          </a:p>
        </p:txBody>
      </p:sp>
      <p:sp>
        <p:nvSpPr>
          <p:cNvPr id="4" name="Slide Number Placeholder 3"/>
          <p:cNvSpPr>
            <a:spLocks noGrp="1"/>
          </p:cNvSpPr>
          <p:nvPr>
            <p:ph type="sldNum" sz="quarter" idx="10"/>
          </p:nvPr>
        </p:nvSpPr>
        <p:spPr/>
        <p:txBody>
          <a:bodyPr/>
          <a:lstStyle/>
          <a:p>
            <a:fld id="{DA22E122-D099-144E-ADDA-195CAE39DCEB}" type="slidenum">
              <a:rPr lang="en-US" smtClean="0"/>
              <a:t>94</a:t>
            </a:fld>
            <a:endParaRPr lang="en-US"/>
          </a:p>
        </p:txBody>
      </p:sp>
    </p:spTree>
    <p:extLst>
      <p:ext uri="{BB962C8B-B14F-4D97-AF65-F5344CB8AC3E}">
        <p14:creationId xmlns:p14="http://schemas.microsoft.com/office/powerpoint/2010/main" val="283899117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next couple of slides are OPINION and do</a:t>
            </a:r>
            <a:r>
              <a:rPr lang="en-US" baseline="0" dirty="0" smtClean="0"/>
              <a:t> not reflect that of Duke University or all neurologists</a:t>
            </a:r>
          </a:p>
          <a:p>
            <a:endParaRPr lang="en-US" baseline="0" dirty="0" smtClean="0"/>
          </a:p>
          <a:p>
            <a:pPr marL="171450" indent="-171450">
              <a:buFontTx/>
              <a:buChar char="-"/>
            </a:pPr>
            <a:r>
              <a:rPr lang="en-US" baseline="0" dirty="0" smtClean="0"/>
              <a:t>AHA acted unilaterally</a:t>
            </a:r>
          </a:p>
          <a:p>
            <a:pPr marL="171450" indent="-171450">
              <a:buFontTx/>
              <a:buChar char="-"/>
            </a:pPr>
            <a:r>
              <a:rPr lang="en-US" baseline="0" dirty="0" smtClean="0"/>
              <a:t>Statements deleted were not the ones which were most controversial at the AHA sessions</a:t>
            </a:r>
          </a:p>
          <a:p>
            <a:pPr marL="171450" indent="-171450">
              <a:buFontTx/>
              <a:buChar char="-"/>
            </a:pPr>
            <a:r>
              <a:rPr lang="en-US" baseline="0" dirty="0" smtClean="0"/>
              <a:t>These are supposed to be ‘temporary’ while edits and changes are made</a:t>
            </a:r>
          </a:p>
          <a:p>
            <a:pPr marL="171450" indent="-171450">
              <a:buFontTx/>
              <a:buChar char="-"/>
            </a:pPr>
            <a:r>
              <a:rPr lang="en-US" baseline="0" dirty="0" smtClean="0"/>
              <a:t>IMO these changes don</a:t>
            </a:r>
            <a:r>
              <a:rPr lang="fr-FR" baseline="0" dirty="0" smtClean="0"/>
              <a:t>’</a:t>
            </a:r>
            <a:r>
              <a:rPr lang="en-US" baseline="0" dirty="0" smtClean="0"/>
              <a:t>t change my clinical practice at all, and really </a:t>
            </a:r>
            <a:r>
              <a:rPr lang="en-US" baseline="0" dirty="0" err="1" smtClean="0"/>
              <a:t>shouldn</a:t>
            </a:r>
            <a:r>
              <a:rPr lang="fr-FR" baseline="0" dirty="0" smtClean="0"/>
              <a:t>’</a:t>
            </a:r>
            <a:r>
              <a:rPr lang="en-US" baseline="0" dirty="0" smtClean="0"/>
              <a:t>t anyone </a:t>
            </a:r>
            <a:r>
              <a:rPr lang="en-US" baseline="0" dirty="0" err="1" smtClean="0"/>
              <a:t>elses</a:t>
            </a:r>
            <a:endParaRPr lang="en-US" dirty="0"/>
          </a:p>
        </p:txBody>
      </p:sp>
      <p:sp>
        <p:nvSpPr>
          <p:cNvPr id="4" name="Slide Number Placeholder 3"/>
          <p:cNvSpPr>
            <a:spLocks noGrp="1"/>
          </p:cNvSpPr>
          <p:nvPr>
            <p:ph type="sldNum" sz="quarter" idx="10"/>
          </p:nvPr>
        </p:nvSpPr>
        <p:spPr/>
        <p:txBody>
          <a:bodyPr/>
          <a:lstStyle/>
          <a:p>
            <a:fld id="{DA22E122-D099-144E-ADDA-195CAE39DCEB}" type="slidenum">
              <a:rPr lang="en-US" smtClean="0"/>
              <a:t>95</a:t>
            </a:fld>
            <a:endParaRPr lang="en-US"/>
          </a:p>
        </p:txBody>
      </p:sp>
    </p:spTree>
    <p:extLst>
      <p:ext uri="{BB962C8B-B14F-4D97-AF65-F5344CB8AC3E}">
        <p14:creationId xmlns:p14="http://schemas.microsoft.com/office/powerpoint/2010/main" val="283899117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SKIP if out of time</a:t>
            </a:r>
            <a:endParaRPr lang="en-US" dirty="0"/>
          </a:p>
        </p:txBody>
      </p:sp>
      <p:sp>
        <p:nvSpPr>
          <p:cNvPr id="4" name="Slide Number Placeholder 3"/>
          <p:cNvSpPr>
            <a:spLocks noGrp="1"/>
          </p:cNvSpPr>
          <p:nvPr>
            <p:ph type="sldNum" sz="quarter" idx="10"/>
          </p:nvPr>
        </p:nvSpPr>
        <p:spPr/>
        <p:txBody>
          <a:bodyPr/>
          <a:lstStyle/>
          <a:p>
            <a:fld id="{DA22E122-D099-144E-ADDA-195CAE39DCEB}" type="slidenum">
              <a:rPr lang="en-US" smtClean="0"/>
              <a:t>102</a:t>
            </a:fld>
            <a:endParaRPr lang="en-US"/>
          </a:p>
        </p:txBody>
      </p:sp>
    </p:spTree>
    <p:extLst>
      <p:ext uri="{BB962C8B-B14F-4D97-AF65-F5344CB8AC3E}">
        <p14:creationId xmlns:p14="http://schemas.microsoft.com/office/powerpoint/2010/main" val="312664751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SKIP if out of time</a:t>
            </a:r>
            <a:endParaRPr lang="en-US" dirty="0"/>
          </a:p>
        </p:txBody>
      </p:sp>
      <p:sp>
        <p:nvSpPr>
          <p:cNvPr id="4" name="Slide Number Placeholder 3"/>
          <p:cNvSpPr>
            <a:spLocks noGrp="1"/>
          </p:cNvSpPr>
          <p:nvPr>
            <p:ph type="sldNum" sz="quarter" idx="10"/>
          </p:nvPr>
        </p:nvSpPr>
        <p:spPr/>
        <p:txBody>
          <a:bodyPr/>
          <a:lstStyle/>
          <a:p>
            <a:fld id="{DA22E122-D099-144E-ADDA-195CAE39DCEB}" type="slidenum">
              <a:rPr lang="en-US" smtClean="0"/>
              <a:t>103</a:t>
            </a:fld>
            <a:endParaRPr lang="en-US"/>
          </a:p>
        </p:txBody>
      </p:sp>
    </p:spTree>
    <p:extLst>
      <p:ext uri="{BB962C8B-B14F-4D97-AF65-F5344CB8AC3E}">
        <p14:creationId xmlns:p14="http://schemas.microsoft.com/office/powerpoint/2010/main" val="31266475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Real</a:t>
            </a:r>
            <a:r>
              <a:rPr lang="en-US" baseline="0" dirty="0" smtClean="0"/>
              <a:t> quickly let’s review the Modified Rankin Scale because this gets used as an outcome measure in every stroke trial.</a:t>
            </a:r>
            <a:br>
              <a:rPr lang="en-US" baseline="0" dirty="0" smtClean="0"/>
            </a:br>
            <a:r>
              <a:rPr lang="en-US" baseline="0" dirty="0" smtClean="0"/>
              <a:t>This is a very granular, and very real-world measurement of disability </a:t>
            </a:r>
          </a:p>
          <a:p>
            <a:endParaRPr lang="en-US" baseline="0"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err="1" smtClean="0"/>
              <a:t>mRS</a:t>
            </a:r>
            <a:r>
              <a:rPr lang="en-US" dirty="0" smtClean="0"/>
              <a:t> scale (as used in all stroke outcomes studies), is ordinal and clinical differences between points are vastly different</a:t>
            </a:r>
          </a:p>
          <a:p>
            <a:endParaRPr lang="en-US" dirty="0"/>
          </a:p>
        </p:txBody>
      </p:sp>
      <p:sp>
        <p:nvSpPr>
          <p:cNvPr id="4" name="Slide Number Placeholder 3"/>
          <p:cNvSpPr>
            <a:spLocks noGrp="1"/>
          </p:cNvSpPr>
          <p:nvPr>
            <p:ph type="sldNum" sz="quarter" idx="10"/>
          </p:nvPr>
        </p:nvSpPr>
        <p:spPr/>
        <p:txBody>
          <a:bodyPr/>
          <a:lstStyle/>
          <a:p>
            <a:fld id="{DA22E122-D099-144E-ADDA-195CAE39DCEB}" type="slidenum">
              <a:rPr lang="en-US" smtClean="0"/>
              <a:t>15</a:t>
            </a:fld>
            <a:endParaRPr lang="en-US"/>
          </a:p>
        </p:txBody>
      </p:sp>
    </p:spTree>
    <p:extLst>
      <p:ext uri="{BB962C8B-B14F-4D97-AF65-F5344CB8AC3E}">
        <p14:creationId xmlns:p14="http://schemas.microsoft.com/office/powerpoint/2010/main" val="201182501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least a couple of these are expected to be announced at ISC 2018 next month!</a:t>
            </a:r>
            <a:endParaRPr lang="en-US" dirty="0"/>
          </a:p>
        </p:txBody>
      </p:sp>
      <p:sp>
        <p:nvSpPr>
          <p:cNvPr id="4" name="Slide Number Placeholder 3"/>
          <p:cNvSpPr>
            <a:spLocks noGrp="1"/>
          </p:cNvSpPr>
          <p:nvPr>
            <p:ph type="sldNum" sz="quarter" idx="10"/>
          </p:nvPr>
        </p:nvSpPr>
        <p:spPr/>
        <p:txBody>
          <a:bodyPr/>
          <a:lstStyle/>
          <a:p>
            <a:fld id="{DA22E122-D099-144E-ADDA-195CAE39DCEB}" type="slidenum">
              <a:rPr lang="en-US" smtClean="0"/>
              <a:t>109</a:t>
            </a:fld>
            <a:endParaRPr lang="en-US"/>
          </a:p>
        </p:txBody>
      </p:sp>
    </p:spTree>
    <p:extLst>
      <p:ext uri="{BB962C8B-B14F-4D97-AF65-F5344CB8AC3E}">
        <p14:creationId xmlns:p14="http://schemas.microsoft.com/office/powerpoint/2010/main" val="102069733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Thrombectomy</a:t>
            </a:r>
            <a:r>
              <a:rPr lang="en-US" baseline="0" dirty="0" smtClean="0"/>
              <a:t> rates remain well below where they likely ought to be, and significantly so within stroke belt regions</a:t>
            </a:r>
            <a:endParaRPr lang="en-US" dirty="0"/>
          </a:p>
        </p:txBody>
      </p:sp>
      <p:sp>
        <p:nvSpPr>
          <p:cNvPr id="4" name="Slide Number Placeholder 3"/>
          <p:cNvSpPr>
            <a:spLocks noGrp="1"/>
          </p:cNvSpPr>
          <p:nvPr>
            <p:ph type="sldNum" sz="quarter" idx="10"/>
          </p:nvPr>
        </p:nvSpPr>
        <p:spPr/>
        <p:txBody>
          <a:bodyPr/>
          <a:lstStyle/>
          <a:p>
            <a:fld id="{80E8679C-5556-4C66-AF41-B9B9321CEF19}" type="slidenum">
              <a:rPr lang="en-US" smtClean="0"/>
              <a:t>118</a:t>
            </a:fld>
            <a:endParaRPr lang="en-US"/>
          </a:p>
        </p:txBody>
      </p:sp>
    </p:spTree>
    <p:extLst>
      <p:ext uri="{BB962C8B-B14F-4D97-AF65-F5344CB8AC3E}">
        <p14:creationId xmlns:p14="http://schemas.microsoft.com/office/powerpoint/2010/main" val="21711388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Real</a:t>
            </a:r>
            <a:r>
              <a:rPr lang="en-US" baseline="0" dirty="0" smtClean="0"/>
              <a:t> quickly let’s review the Modified Rankin Scale because this gets used as an outcome measure in every stroke trial.</a:t>
            </a:r>
            <a:br>
              <a:rPr lang="en-US" baseline="0" dirty="0" smtClean="0"/>
            </a:br>
            <a:r>
              <a:rPr lang="en-US" baseline="0" dirty="0" smtClean="0"/>
              <a:t>This is a very granular, and very real-world measurement of disability </a:t>
            </a:r>
          </a:p>
          <a:p>
            <a:endParaRPr lang="en-US" baseline="0"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err="1" smtClean="0"/>
              <a:t>mRS</a:t>
            </a:r>
            <a:r>
              <a:rPr lang="en-US" dirty="0" smtClean="0"/>
              <a:t> scale (as used in all stroke outcomes studies), is ordinal and clinical differences between points are vastly different</a:t>
            </a:r>
          </a:p>
          <a:p>
            <a:endParaRPr lang="en-US" dirty="0"/>
          </a:p>
        </p:txBody>
      </p:sp>
      <p:sp>
        <p:nvSpPr>
          <p:cNvPr id="4" name="Slide Number Placeholder 3"/>
          <p:cNvSpPr>
            <a:spLocks noGrp="1"/>
          </p:cNvSpPr>
          <p:nvPr>
            <p:ph type="sldNum" sz="quarter" idx="10"/>
          </p:nvPr>
        </p:nvSpPr>
        <p:spPr/>
        <p:txBody>
          <a:bodyPr/>
          <a:lstStyle/>
          <a:p>
            <a:fld id="{DA22E122-D099-144E-ADDA-195CAE39DCEB}" type="slidenum">
              <a:rPr lang="en-US" smtClean="0"/>
              <a:t>16</a:t>
            </a:fld>
            <a:endParaRPr lang="en-US"/>
          </a:p>
        </p:txBody>
      </p:sp>
    </p:spTree>
    <p:extLst>
      <p:ext uri="{BB962C8B-B14F-4D97-AF65-F5344CB8AC3E}">
        <p14:creationId xmlns:p14="http://schemas.microsoft.com/office/powerpoint/2010/main" val="20118250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cover_matrix.jpg"/>
          <p:cNvPicPr>
            <a:picLocks noChangeAspect="1"/>
          </p:cNvPicPr>
          <p:nvPr userDrawn="1"/>
        </p:nvPicPr>
        <p:blipFill>
          <a:blip r:embed="rId2">
            <a:extLst>
              <a:ext uri="{28A0092B-C50C-407E-A947-70E740481C1C}">
                <a14:useLocalDpi xmlns:a14="http://schemas.microsoft.com/office/drawing/2010/main" val="0"/>
              </a:ext>
            </a:extLst>
          </a:blip>
          <a:stretch/>
        </p:blipFill>
        <p:spPr>
          <a:xfrm>
            <a:off x="0" y="0"/>
            <a:ext cx="9144000" cy="6858000"/>
          </a:xfrm>
          <a:prstGeom prst="rect">
            <a:avLst/>
          </a:prstGeom>
        </p:spPr>
      </p:pic>
      <p:sp>
        <p:nvSpPr>
          <p:cNvPr id="2" name="Title 1"/>
          <p:cNvSpPr>
            <a:spLocks noGrp="1"/>
          </p:cNvSpPr>
          <p:nvPr>
            <p:ph type="ctrTitle"/>
          </p:nvPr>
        </p:nvSpPr>
        <p:spPr>
          <a:xfrm>
            <a:off x="987552" y="2852928"/>
            <a:ext cx="6391656" cy="1470025"/>
          </a:xfrm>
        </p:spPr>
        <p:txBody>
          <a:bodyPr/>
          <a:lstStyle>
            <a:lvl1pPr>
              <a:defRPr>
                <a:solidFill>
                  <a:srgbClr val="FFFFFF"/>
                </a:solidFill>
              </a:defRPr>
            </a:lvl1pPr>
          </a:lstStyle>
          <a:p>
            <a:r>
              <a:rPr lang="en-US" smtClean="0"/>
              <a:t>Click to edit Master title style</a:t>
            </a:r>
            <a:endParaRPr lang="en-US"/>
          </a:p>
        </p:txBody>
      </p:sp>
      <p:pic>
        <p:nvPicPr>
          <p:cNvPr id="8" name="New picture"/>
          <p:cNvPicPr/>
          <p:nvPr/>
        </p:nvPicPr>
        <p:blipFill dpi="0">
          <a:blip r:embed="rId3"/>
          <a:stretch/>
        </p:blipFill>
        <p:spPr>
          <a:xfrm>
            <a:off x="1066800" y="5524500"/>
            <a:ext cx="5486400" cy="914400"/>
          </a:xfrm>
          <a:prstGeom prst="rect">
            <a:avLst/>
          </a:prstGeom>
        </p:spPr>
      </p:pic>
    </p:spTree>
    <p:extLst>
      <p:ext uri="{BB962C8B-B14F-4D97-AF65-F5344CB8AC3E}">
        <p14:creationId xmlns:p14="http://schemas.microsoft.com/office/powerpoint/2010/main" val="3019383892"/>
      </p:ext>
    </p:extLst>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BE2F9F-7A0E-194A-BE01-1D02E367C64F}" type="datetimeFigureOut">
              <a:rPr lang="en-US" smtClean="0"/>
              <a:t>5/14/2018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E63B1-7AC8-E144-A6E7-AC58FCFF4464}" type="slidenum">
              <a:rPr lang="en-US" smtClean="0"/>
              <a:t>‹#›</a:t>
            </a:fld>
            <a:endParaRPr lang="en-US"/>
          </a:p>
        </p:txBody>
      </p:sp>
    </p:spTree>
    <p:extLst>
      <p:ext uri="{BB962C8B-B14F-4D97-AF65-F5344CB8AC3E}">
        <p14:creationId xmlns:p14="http://schemas.microsoft.com/office/powerpoint/2010/main" val="3553645247"/>
      </p:ext>
    </p:extLst>
  </p:cSld>
  <p:clrMapOvr>
    <a:masterClrMapping/>
  </p:clrMapOvr>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BE2F9F-7A0E-194A-BE01-1D02E367C64F}" type="datetimeFigureOut">
              <a:rPr lang="en-US" smtClean="0"/>
              <a:t>5/14/2018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E63B1-7AC8-E144-A6E7-AC58FCFF4464}" type="slidenum">
              <a:rPr lang="en-US" smtClean="0"/>
              <a:t>‹#›</a:t>
            </a:fld>
            <a:endParaRPr lang="en-US"/>
          </a:p>
        </p:txBody>
      </p:sp>
    </p:spTree>
    <p:extLst>
      <p:ext uri="{BB962C8B-B14F-4D97-AF65-F5344CB8AC3E}">
        <p14:creationId xmlns:p14="http://schemas.microsoft.com/office/powerpoint/2010/main" val="3114546550"/>
      </p:ext>
    </p:extLst>
  </p:cSld>
  <p:clrMapOvr>
    <a:masterClrMapping/>
  </p:clrMapOv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BE2F9F-7A0E-194A-BE01-1D02E367C64F}" type="datetimeFigureOut">
              <a:rPr lang="en-US" smtClean="0"/>
              <a:t>5/14/2018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E63B1-7AC8-E144-A6E7-AC58FCFF4464}" type="slidenum">
              <a:rPr lang="en-US" smtClean="0"/>
              <a:t>‹#›</a:t>
            </a:fld>
            <a:endParaRPr lang="en-US"/>
          </a:p>
        </p:txBody>
      </p:sp>
    </p:spTree>
    <p:extLst>
      <p:ext uri="{BB962C8B-B14F-4D97-AF65-F5344CB8AC3E}">
        <p14:creationId xmlns:p14="http://schemas.microsoft.com/office/powerpoint/2010/main" val="3285917144"/>
      </p:ext>
    </p:extLst>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4BE2F9F-7A0E-194A-BE01-1D02E367C64F}" type="datetimeFigureOut">
              <a:rPr lang="en-US" smtClean="0"/>
              <a:t>5/14/2018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E63B1-7AC8-E144-A6E7-AC58FCFF4464}" type="slidenum">
              <a:rPr lang="en-US" smtClean="0"/>
              <a:t>‹#›</a:t>
            </a:fld>
            <a:endParaRPr lang="en-US"/>
          </a:p>
        </p:txBody>
      </p:sp>
    </p:spTree>
    <p:extLst>
      <p:ext uri="{BB962C8B-B14F-4D97-AF65-F5344CB8AC3E}">
        <p14:creationId xmlns:p14="http://schemas.microsoft.com/office/powerpoint/2010/main" val="337261411"/>
      </p:ext>
    </p:extLst>
  </p:cSld>
  <p:clrMapOvr>
    <a:masterClrMapping/>
  </p:clrMapOv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4BE2F9F-7A0E-194A-BE01-1D02E367C64F}" type="datetimeFigureOut">
              <a:rPr lang="en-US" smtClean="0"/>
              <a:t>5/14/2018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DE63B1-7AC8-E144-A6E7-AC58FCFF4464}" type="slidenum">
              <a:rPr lang="en-US" smtClean="0"/>
              <a:t>‹#›</a:t>
            </a:fld>
            <a:endParaRPr lang="en-US"/>
          </a:p>
        </p:txBody>
      </p:sp>
    </p:spTree>
    <p:extLst>
      <p:ext uri="{BB962C8B-B14F-4D97-AF65-F5344CB8AC3E}">
        <p14:creationId xmlns:p14="http://schemas.microsoft.com/office/powerpoint/2010/main" val="3989423746"/>
      </p:ext>
    </p:extLst>
  </p:cSld>
  <p:clrMapOvr>
    <a:masterClrMapping/>
  </p:clrMapOv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4BE2F9F-7A0E-194A-BE01-1D02E367C64F}" type="datetimeFigureOut">
              <a:rPr lang="en-US" smtClean="0"/>
              <a:t>5/14/2018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DE63B1-7AC8-E144-A6E7-AC58FCFF4464}" type="slidenum">
              <a:rPr lang="en-US" smtClean="0"/>
              <a:t>‹#›</a:t>
            </a:fld>
            <a:endParaRPr lang="en-US"/>
          </a:p>
        </p:txBody>
      </p:sp>
    </p:spTree>
    <p:extLst>
      <p:ext uri="{BB962C8B-B14F-4D97-AF65-F5344CB8AC3E}">
        <p14:creationId xmlns:p14="http://schemas.microsoft.com/office/powerpoint/2010/main" val="2819304933"/>
      </p:ext>
    </p:extLst>
  </p:cSld>
  <p:clrMapOvr>
    <a:masterClrMapping/>
  </p:clrMapOv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4BE2F9F-7A0E-194A-BE01-1D02E367C64F}" type="datetimeFigureOut">
              <a:rPr lang="en-US" smtClean="0"/>
              <a:t>5/14/2018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DE63B1-7AC8-E144-A6E7-AC58FCFF4464}" type="slidenum">
              <a:rPr lang="en-US" smtClean="0"/>
              <a:t>‹#›</a:t>
            </a:fld>
            <a:endParaRPr lang="en-US"/>
          </a:p>
        </p:txBody>
      </p:sp>
    </p:spTree>
    <p:extLst>
      <p:ext uri="{BB962C8B-B14F-4D97-AF65-F5344CB8AC3E}">
        <p14:creationId xmlns:p14="http://schemas.microsoft.com/office/powerpoint/2010/main" val="104364075"/>
      </p:ext>
    </p:extLst>
  </p:cSld>
  <p:clrMapOvr>
    <a:masterClrMapping/>
  </p:clrMapOv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BE2F9F-7A0E-194A-BE01-1D02E367C64F}" type="datetimeFigureOut">
              <a:rPr lang="en-US" smtClean="0"/>
              <a:t>5/14/2018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DE63B1-7AC8-E144-A6E7-AC58FCFF4464}" type="slidenum">
              <a:rPr lang="en-US" smtClean="0"/>
              <a:t>‹#›</a:t>
            </a:fld>
            <a:endParaRPr lang="en-US"/>
          </a:p>
        </p:txBody>
      </p:sp>
    </p:spTree>
    <p:extLst>
      <p:ext uri="{BB962C8B-B14F-4D97-AF65-F5344CB8AC3E}">
        <p14:creationId xmlns:p14="http://schemas.microsoft.com/office/powerpoint/2010/main" val="942814454"/>
      </p:ext>
    </p:extLst>
  </p:cSld>
  <p:clrMapOvr>
    <a:masterClrMapping/>
  </p:clrMapOv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BE2F9F-7A0E-194A-BE01-1D02E367C64F}" type="datetimeFigureOut">
              <a:rPr lang="en-US" smtClean="0"/>
              <a:t>5/14/2018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DE63B1-7AC8-E144-A6E7-AC58FCFF4464}" type="slidenum">
              <a:rPr lang="en-US" smtClean="0"/>
              <a:t>‹#›</a:t>
            </a:fld>
            <a:endParaRPr lang="en-US"/>
          </a:p>
        </p:txBody>
      </p:sp>
    </p:spTree>
    <p:extLst>
      <p:ext uri="{BB962C8B-B14F-4D97-AF65-F5344CB8AC3E}">
        <p14:creationId xmlns:p14="http://schemas.microsoft.com/office/powerpoint/2010/main" val="1376745527"/>
      </p:ext>
    </p:extLst>
  </p:cSld>
  <p:clrMapOvr>
    <a:masterClrMapping/>
  </p:clrMapOv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BE2F9F-7A0E-194A-BE01-1D02E367C64F}" type="datetimeFigureOut">
              <a:rPr lang="en-US" smtClean="0"/>
              <a:t>5/14/2018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DE63B1-7AC8-E144-A6E7-AC58FCFF4464}" type="slidenum">
              <a:rPr lang="en-US" smtClean="0"/>
              <a:t>‹#›</a:t>
            </a:fld>
            <a:endParaRPr lang="en-US"/>
          </a:p>
        </p:txBody>
      </p:sp>
    </p:spTree>
    <p:extLst>
      <p:ext uri="{BB962C8B-B14F-4D97-AF65-F5344CB8AC3E}">
        <p14:creationId xmlns:p14="http://schemas.microsoft.com/office/powerpoint/2010/main" val="3357778970"/>
      </p:ext>
    </p:extLst>
  </p:cSld>
  <p:clrMapOvr>
    <a:masterClrMapping/>
  </p:clrMapOv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interior_matrix.jpg"/>
          <p:cNvPicPr>
            <a:picLocks noChangeAspect="1"/>
          </p:cNvPicPr>
          <p:nvPr/>
        </p:nvPicPr>
        <p:blipFill>
          <a:blip r:embed="rId13">
            <a:extLst>
              <a:ext uri="{28A0092B-C50C-407E-A947-70E740481C1C}">
                <a14:useLocalDpi xmlns:a14="http://schemas.microsoft.com/office/drawing/2010/main" val="0"/>
              </a:ext>
            </a:extLst>
          </a:blip>
          <a:stretch/>
        </p:blipFill>
        <p:spPr>
          <a:xfrm>
            <a:off x="0" y="0"/>
            <a:ext cx="9144000" cy="6858000"/>
          </a:xfrm>
          <a:prstGeom prst="rect">
            <a:avLst/>
          </a:prstGeom>
        </p:spPr>
      </p:pic>
      <p:sp>
        <p:nvSpPr>
          <p:cNvPr id="2" name="Title Placeholder 1"/>
          <p:cNvSpPr>
            <a:spLocks noGrp="1"/>
          </p:cNvSpPr>
          <p:nvPr>
            <p:ph type="title"/>
          </p:nvPr>
        </p:nvSpPr>
        <p:spPr>
          <a:xfrm>
            <a:off x="457200" y="726558"/>
            <a:ext cx="8229600" cy="691079"/>
          </a:xfrm>
          <a:prstGeom prst="rect">
            <a:avLst/>
          </a:prstGeom>
        </p:spPr>
        <p:txBody>
          <a:bodyPr vert="horz" lIns="91440" tIns="45720" rIns="91440" bIns="45720" rtlCol="0" anchor="t">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BE2F9F-7A0E-194A-BE01-1D02E367C64F}" type="datetimeFigureOut">
              <a:rPr lang="en-US" smtClean="0"/>
              <a:t>5/14/2018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DE63B1-7AC8-E144-A6E7-AC58FCFF4464}" type="slidenum">
              <a:rPr lang="en-US" smtClean="0"/>
              <a:t>‹#›</a:t>
            </a:fld>
            <a:endParaRPr lang="en-US"/>
          </a:p>
        </p:txBody>
      </p:sp>
    </p:spTree>
    <p:extLst>
      <p:ext uri="{BB962C8B-B14F-4D97-AF65-F5344CB8AC3E}">
        <p14:creationId xmlns:p14="http://schemas.microsoft.com/office/powerpoint/2010/main" val="9158929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iming>
    <p:tnLst>
      <p:par>
        <p:cTn id="1" dur="indefinite" restart="never" nodeType="tmRoot"/>
      </p:par>
    </p:tnLst>
  </p:timing>
  <p:txStyles>
    <p:titleStyle>
      <a:lvl1pPr algn="l" defTabSz="457200" rtl="0" eaLnBrk="1" latinLnBrk="0" hangingPunct="1">
        <a:spcBef>
          <a:spcPct val="0"/>
        </a:spcBef>
        <a:buNone/>
        <a:defRPr sz="4000" b="0"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b="0" i="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0.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6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6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6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6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7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7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7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8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8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8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69.jpg"/></Relationships>
</file>

<file path=ppt/slides/_rels/slide8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8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9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9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9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9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6350" y="909110"/>
            <a:ext cx="6859683" cy="1869802"/>
          </a:xfrm>
        </p:spPr>
        <p:txBody>
          <a:bodyPr>
            <a:noAutofit/>
          </a:bodyPr>
          <a:lstStyle/>
          <a:p>
            <a:r>
              <a:rPr lang="en-US" sz="3600" b="1" dirty="0" smtClean="0">
                <a:solidFill>
                  <a:srgbClr val="FFCC00"/>
                </a:solidFill>
                <a:effectLst>
                  <a:outerShdw blurRad="38100" dist="38100" dir="2700000" algn="tl">
                    <a:srgbClr val="000000"/>
                  </a:outerShdw>
                </a:effectLst>
                <a:latin typeface="Garamond" pitchFamily="18" charset="0"/>
              </a:rPr>
              <a:t>Acute Management of Ischemic Stroke in 2018:</a:t>
            </a:r>
            <a:br>
              <a:rPr lang="en-US" sz="3600" b="1" dirty="0" smtClean="0">
                <a:solidFill>
                  <a:srgbClr val="FFCC00"/>
                </a:solidFill>
                <a:effectLst>
                  <a:outerShdw blurRad="38100" dist="38100" dir="2700000" algn="tl">
                    <a:srgbClr val="000000"/>
                  </a:outerShdw>
                </a:effectLst>
                <a:latin typeface="Garamond" pitchFamily="18" charset="0"/>
              </a:rPr>
            </a:br>
            <a:r>
              <a:rPr lang="en-US" sz="3600" b="1" dirty="0" smtClean="0">
                <a:solidFill>
                  <a:srgbClr val="FFCC00"/>
                </a:solidFill>
                <a:effectLst>
                  <a:outerShdw blurRad="38100" dist="38100" dir="2700000" algn="tl">
                    <a:srgbClr val="000000"/>
                  </a:outerShdw>
                </a:effectLst>
                <a:latin typeface="Garamond" pitchFamily="18" charset="0"/>
              </a:rPr>
              <a:t>Beyond </a:t>
            </a:r>
            <a:r>
              <a:rPr lang="en-US" sz="3600" b="1" dirty="0" err="1" smtClean="0">
                <a:solidFill>
                  <a:srgbClr val="FFCC00"/>
                </a:solidFill>
                <a:effectLst>
                  <a:outerShdw blurRad="38100" dist="38100" dir="2700000" algn="tl">
                    <a:srgbClr val="000000"/>
                  </a:outerShdw>
                </a:effectLst>
                <a:latin typeface="Garamond" pitchFamily="18" charset="0"/>
              </a:rPr>
              <a:t>tPA</a:t>
            </a:r>
            <a:r>
              <a:rPr lang="en-US" sz="3600" b="1" dirty="0" smtClean="0">
                <a:solidFill>
                  <a:srgbClr val="FFCC00"/>
                </a:solidFill>
                <a:effectLst>
                  <a:outerShdw blurRad="38100" dist="38100" dir="2700000" algn="tl">
                    <a:srgbClr val="000000"/>
                  </a:outerShdw>
                </a:effectLst>
                <a:latin typeface="Garamond" pitchFamily="18" charset="0"/>
              </a:rPr>
              <a:t/>
            </a:r>
            <a:br>
              <a:rPr lang="en-US" sz="3600" b="1" dirty="0" smtClean="0">
                <a:solidFill>
                  <a:srgbClr val="FFCC00"/>
                </a:solidFill>
                <a:effectLst>
                  <a:outerShdw blurRad="38100" dist="38100" dir="2700000" algn="tl">
                    <a:srgbClr val="000000"/>
                  </a:outerShdw>
                </a:effectLst>
                <a:latin typeface="Garamond" pitchFamily="18" charset="0"/>
              </a:rPr>
            </a:br>
            <a:r>
              <a:rPr lang="en-US" sz="3600" b="1" dirty="0" smtClean="0">
                <a:solidFill>
                  <a:srgbClr val="FFCC00"/>
                </a:solidFill>
                <a:effectLst>
                  <a:outerShdw blurRad="38100" dist="38100" dir="2700000" algn="tl">
                    <a:srgbClr val="000000"/>
                  </a:outerShdw>
                </a:effectLst>
                <a:latin typeface="Garamond" pitchFamily="18" charset="0"/>
              </a:rPr>
              <a:t> and New Guidelines </a:t>
            </a:r>
            <a:r>
              <a:rPr lang="en-US" sz="3600" b="1" u="sng" dirty="0" smtClean="0">
                <a:solidFill>
                  <a:srgbClr val="FFCC00"/>
                </a:solidFill>
                <a:effectLst>
                  <a:outerShdw blurRad="38100" dist="38100" dir="2700000" algn="tl">
                    <a:srgbClr val="000000"/>
                  </a:outerShdw>
                </a:effectLst>
              </a:rPr>
              <a:t>_______________ </a:t>
            </a:r>
            <a:endParaRPr lang="en-US" sz="36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4" name="Rectangle 3"/>
          <p:cNvSpPr txBox="1">
            <a:spLocks noChangeArrowheads="1"/>
          </p:cNvSpPr>
          <p:nvPr/>
        </p:nvSpPr>
        <p:spPr>
          <a:xfrm>
            <a:off x="304800" y="4095333"/>
            <a:ext cx="8534400" cy="1676400"/>
          </a:xfrm>
          <a:prstGeom prst="rect">
            <a:avLst/>
          </a:prstGeom>
        </p:spPr>
        <p:txBody>
          <a:bodyPr>
            <a:normAutofit/>
          </a:bodyPr>
          <a:lstStyle>
            <a:lvl1pPr marL="342900" indent="-342900" algn="l" defTabSz="457200" rtl="0" eaLnBrk="1" latinLnBrk="0" hangingPunct="1">
              <a:spcBef>
                <a:spcPct val="20000"/>
              </a:spcBef>
              <a:buFont typeface="Arial"/>
              <a:buChar char="•"/>
              <a:defRPr sz="3200" b="0" i="0" kern="1200">
                <a:solidFill>
                  <a:schemeClr val="bg1"/>
                </a:solidFill>
                <a:latin typeface="Arial"/>
                <a:ea typeface="+mn-ea"/>
                <a:cs typeface="Arial"/>
              </a:defRPr>
            </a:lvl1pPr>
            <a:lvl2pPr marL="742950" indent="-285750" algn="l" defTabSz="457200" rtl="0" eaLnBrk="1" latinLnBrk="0" hangingPunct="1">
              <a:spcBef>
                <a:spcPct val="20000"/>
              </a:spcBef>
              <a:buFont typeface="Arial"/>
              <a:buChar char="–"/>
              <a:defRPr sz="2800" b="0" i="0" kern="1200">
                <a:solidFill>
                  <a:schemeClr val="bg1"/>
                </a:solidFill>
                <a:latin typeface="Arial"/>
                <a:ea typeface="+mn-ea"/>
                <a:cs typeface="Arial"/>
              </a:defRPr>
            </a:lvl2pPr>
            <a:lvl3pPr marL="1143000" indent="-228600" algn="l" defTabSz="457200" rtl="0" eaLnBrk="1" latinLnBrk="0" hangingPunct="1">
              <a:spcBef>
                <a:spcPct val="20000"/>
              </a:spcBef>
              <a:buFont typeface="Arial"/>
              <a:buChar char="•"/>
              <a:defRPr sz="2400" b="0" i="0" kern="1200">
                <a:solidFill>
                  <a:schemeClr val="bg1"/>
                </a:solidFill>
                <a:latin typeface="Arial"/>
                <a:ea typeface="+mn-ea"/>
                <a:cs typeface="Arial"/>
              </a:defRPr>
            </a:lvl3pPr>
            <a:lvl4pPr marL="1600200" indent="-228600" algn="l" defTabSz="457200" rtl="0" eaLnBrk="1" latinLnBrk="0" hangingPunct="1">
              <a:spcBef>
                <a:spcPct val="20000"/>
              </a:spcBef>
              <a:buFont typeface="Arial"/>
              <a:buChar char="–"/>
              <a:defRPr sz="2000" b="0" i="0" kern="1200">
                <a:solidFill>
                  <a:schemeClr val="bg1"/>
                </a:solidFill>
                <a:latin typeface="Arial"/>
                <a:ea typeface="+mn-ea"/>
                <a:cs typeface="Arial"/>
              </a:defRPr>
            </a:lvl4pPr>
            <a:lvl5pPr marL="2057400" indent="-228600" algn="l" defTabSz="457200" rtl="0" eaLnBrk="1" latinLnBrk="0" hangingPunct="1">
              <a:spcBef>
                <a:spcPct val="20000"/>
              </a:spcBef>
              <a:buFont typeface="Arial"/>
              <a:buChar char="»"/>
              <a:defRPr sz="2000" b="0" i="0" kern="1200">
                <a:solidFill>
                  <a:schemeClr val="bg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smtClean="0"/>
              <a:t>May 17, 2018</a:t>
            </a:r>
            <a:br>
              <a:rPr lang="en-US" sz="2000" dirty="0" smtClean="0"/>
            </a:br>
            <a:endParaRPr lang="en-US" sz="2000" dirty="0" smtClean="0"/>
          </a:p>
          <a:p>
            <a:pPr marL="0" indent="0">
              <a:buNone/>
            </a:pPr>
            <a:r>
              <a:rPr lang="en-US" sz="2000" dirty="0" smtClean="0"/>
              <a:t>Matthew Ehrlich, MD MPH</a:t>
            </a:r>
            <a:br>
              <a:rPr lang="en-US" sz="2000" dirty="0" smtClean="0"/>
            </a:br>
            <a:r>
              <a:rPr lang="en-US" sz="2000" dirty="0" smtClean="0"/>
              <a:t>Assistant Professor of Neurology</a:t>
            </a:r>
            <a:br>
              <a:rPr lang="en-US" sz="2000" dirty="0" smtClean="0"/>
            </a:br>
            <a:r>
              <a:rPr lang="en-US" sz="2000" dirty="0" smtClean="0"/>
              <a:t>Stroke Director, Duke Regional Hospital</a:t>
            </a:r>
          </a:p>
        </p:txBody>
      </p:sp>
    </p:spTree>
    <p:extLst>
      <p:ext uri="{BB962C8B-B14F-4D97-AF65-F5344CB8AC3E}">
        <p14:creationId xmlns:p14="http://schemas.microsoft.com/office/powerpoint/2010/main" val="2950472581"/>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n-US" dirty="0" smtClean="0"/>
              <a:t>History of Stroke Treatment</a:t>
            </a:r>
            <a:endParaRPr lang="en-US" dirty="0"/>
          </a:p>
        </p:txBody>
      </p:sp>
      <p:cxnSp>
        <p:nvCxnSpPr>
          <p:cNvPr id="6" name="Straight Arrow Connector 5"/>
          <p:cNvCxnSpPr/>
          <p:nvPr/>
        </p:nvCxnSpPr>
        <p:spPr>
          <a:xfrm flipV="1">
            <a:off x="389637" y="4440306"/>
            <a:ext cx="8139224" cy="28860"/>
          </a:xfrm>
          <a:prstGeom prst="straightConnector1">
            <a:avLst/>
          </a:prstGeom>
          <a:ln w="57150">
            <a:solidFill>
              <a:srgbClr val="000090"/>
            </a:solidFill>
            <a:tailEnd type="arrow"/>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2"/>
          <a:stretch>
            <a:fillRect/>
          </a:stretch>
        </p:blipFill>
        <p:spPr>
          <a:xfrm>
            <a:off x="271639" y="1467804"/>
            <a:ext cx="1691534" cy="2363945"/>
          </a:xfrm>
          <a:prstGeom prst="rect">
            <a:avLst/>
          </a:prstGeom>
        </p:spPr>
      </p:pic>
      <p:sp>
        <p:nvSpPr>
          <p:cNvPr id="10" name="TextBox 9"/>
          <p:cNvSpPr txBox="1"/>
          <p:nvPr/>
        </p:nvSpPr>
        <p:spPr>
          <a:xfrm>
            <a:off x="457200" y="4678344"/>
            <a:ext cx="7697537" cy="830997"/>
          </a:xfrm>
          <a:prstGeom prst="rect">
            <a:avLst/>
          </a:prstGeom>
          <a:noFill/>
        </p:spPr>
        <p:txBody>
          <a:bodyPr wrap="square" rtlCol="0">
            <a:spAutoFit/>
          </a:bodyPr>
          <a:lstStyle/>
          <a:p>
            <a:r>
              <a:rPr lang="en-US" sz="2400" dirty="0" smtClean="0"/>
              <a:t>Circa 400BCE: Hippocrates described Stroke. </a:t>
            </a:r>
            <a:br>
              <a:rPr lang="en-US" sz="2400" dirty="0" smtClean="0"/>
            </a:br>
            <a:r>
              <a:rPr lang="en-US" sz="2400" dirty="0" smtClean="0"/>
              <a:t>“</a:t>
            </a:r>
            <a:r>
              <a:rPr lang="en-US" sz="2400" dirty="0"/>
              <a:t>A</a:t>
            </a:r>
            <a:r>
              <a:rPr lang="en-US" sz="2400" dirty="0" smtClean="0"/>
              <a:t>poplexy” – Greek meaning “Struck down with violence”  </a:t>
            </a:r>
            <a:endParaRPr lang="en-US" sz="2400" dirty="0"/>
          </a:p>
        </p:txBody>
      </p:sp>
      <p:cxnSp>
        <p:nvCxnSpPr>
          <p:cNvPr id="12" name="Straight Connector 11"/>
          <p:cNvCxnSpPr/>
          <p:nvPr/>
        </p:nvCxnSpPr>
        <p:spPr>
          <a:xfrm flipV="1">
            <a:off x="462814" y="4081498"/>
            <a:ext cx="0" cy="524696"/>
          </a:xfrm>
          <a:prstGeom prst="line">
            <a:avLst/>
          </a:prstGeom>
          <a:ln w="44450">
            <a:solidFill>
              <a:srgbClr val="00009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14415054"/>
      </p:ext>
    </p:extLst>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Selected 2018 Stroke Guidelines:</a:t>
            </a:r>
            <a:br>
              <a:rPr lang="en-US" sz="3200" dirty="0" smtClean="0"/>
            </a:br>
            <a:r>
              <a:rPr lang="en-US" sz="3200" dirty="0" smtClean="0"/>
              <a:t>Imaging, II</a:t>
            </a:r>
            <a:endParaRPr lang="en-US" sz="3200" dirty="0"/>
          </a:p>
        </p:txBody>
      </p:sp>
      <p:sp>
        <p:nvSpPr>
          <p:cNvPr id="5" name="Rectangle 4"/>
          <p:cNvSpPr/>
          <p:nvPr/>
        </p:nvSpPr>
        <p:spPr>
          <a:xfrm>
            <a:off x="4211053" y="5240421"/>
            <a:ext cx="2385402" cy="15507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794084" y="2078433"/>
            <a:ext cx="5070619" cy="369332"/>
          </a:xfrm>
          <a:prstGeom prst="rect">
            <a:avLst/>
          </a:prstGeom>
          <a:noFill/>
        </p:spPr>
        <p:txBody>
          <a:bodyPr wrap="none" rtlCol="0">
            <a:spAutoFit/>
          </a:bodyPr>
          <a:lstStyle/>
          <a:p>
            <a:pPr marL="285750" indent="-285750">
              <a:buFont typeface="Arial"/>
              <a:buChar char="•"/>
            </a:pPr>
            <a:r>
              <a:rPr lang="en-US" dirty="0" smtClean="0"/>
              <a:t>&lt;6 hours, advanced imaging </a:t>
            </a:r>
            <a:r>
              <a:rPr lang="en-US" i="1" dirty="0" smtClean="0"/>
              <a:t>is not </a:t>
            </a:r>
            <a:r>
              <a:rPr lang="en-US" dirty="0" smtClean="0"/>
              <a:t>recommended</a:t>
            </a:r>
            <a:endParaRPr lang="en-US" dirty="0"/>
          </a:p>
        </p:txBody>
      </p:sp>
      <p:sp>
        <p:nvSpPr>
          <p:cNvPr id="12" name="TextBox 11"/>
          <p:cNvSpPr txBox="1"/>
          <p:nvPr/>
        </p:nvSpPr>
        <p:spPr>
          <a:xfrm>
            <a:off x="794084" y="3949779"/>
            <a:ext cx="7686720" cy="646331"/>
          </a:xfrm>
          <a:prstGeom prst="rect">
            <a:avLst/>
          </a:prstGeom>
          <a:noFill/>
        </p:spPr>
        <p:txBody>
          <a:bodyPr wrap="none" rtlCol="0">
            <a:spAutoFit/>
          </a:bodyPr>
          <a:lstStyle/>
          <a:p>
            <a:pPr marL="285750" indent="-285750">
              <a:buFont typeface="Arial"/>
              <a:buChar char="•"/>
            </a:pPr>
            <a:r>
              <a:rPr lang="en-US" dirty="0" smtClean="0"/>
              <a:t>6-24 hours, CTP, DW-MRI, MRI-P </a:t>
            </a:r>
            <a:r>
              <a:rPr lang="en-US" i="1" dirty="0" smtClean="0"/>
              <a:t>is recommended </a:t>
            </a:r>
            <a:r>
              <a:rPr lang="en-US" dirty="0" smtClean="0"/>
              <a:t>for </a:t>
            </a:r>
            <a:r>
              <a:rPr lang="en-US" dirty="0" err="1" smtClean="0"/>
              <a:t>pt</a:t>
            </a:r>
            <a:r>
              <a:rPr lang="en-US" dirty="0" smtClean="0"/>
              <a:t> selection for EVT</a:t>
            </a:r>
          </a:p>
          <a:p>
            <a:pPr marL="285750" indent="-285750">
              <a:buFont typeface="Arial"/>
              <a:buChar char="•"/>
            </a:pPr>
            <a:r>
              <a:rPr lang="en-US" dirty="0" smtClean="0"/>
              <a:t>[</a:t>
            </a:r>
            <a:r>
              <a:rPr lang="en-US" dirty="0" err="1" smtClean="0"/>
              <a:t>ed</a:t>
            </a:r>
            <a:r>
              <a:rPr lang="en-US" dirty="0" smtClean="0"/>
              <a:t>] However, without dedicated software for interpretation, utility is limited</a:t>
            </a:r>
            <a:endParaRPr lang="en-US" dirty="0"/>
          </a:p>
        </p:txBody>
      </p:sp>
      <p:pic>
        <p:nvPicPr>
          <p:cNvPr id="3" name="Picture 2"/>
          <p:cNvPicPr>
            <a:picLocks noChangeAspect="1"/>
          </p:cNvPicPr>
          <p:nvPr/>
        </p:nvPicPr>
        <p:blipFill>
          <a:blip r:embed="rId2"/>
          <a:stretch>
            <a:fillRect/>
          </a:stretch>
        </p:blipFill>
        <p:spPr>
          <a:xfrm>
            <a:off x="340894" y="2447765"/>
            <a:ext cx="7987632" cy="1003300"/>
          </a:xfrm>
          <a:prstGeom prst="rect">
            <a:avLst/>
          </a:prstGeom>
        </p:spPr>
      </p:pic>
      <p:pic>
        <p:nvPicPr>
          <p:cNvPr id="4" name="Picture 3"/>
          <p:cNvPicPr>
            <a:picLocks noChangeAspect="1"/>
          </p:cNvPicPr>
          <p:nvPr/>
        </p:nvPicPr>
        <p:blipFill>
          <a:blip r:embed="rId3"/>
          <a:stretch>
            <a:fillRect/>
          </a:stretch>
        </p:blipFill>
        <p:spPr>
          <a:xfrm>
            <a:off x="382337" y="4596110"/>
            <a:ext cx="7871326" cy="1649976"/>
          </a:xfrm>
          <a:prstGeom prst="rect">
            <a:avLst/>
          </a:prstGeom>
        </p:spPr>
      </p:pic>
    </p:spTree>
    <p:extLst>
      <p:ext uri="{BB962C8B-B14F-4D97-AF65-F5344CB8AC3E}">
        <p14:creationId xmlns:p14="http://schemas.microsoft.com/office/powerpoint/2010/main" val="1635874424"/>
      </p:ext>
    </p:ext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57200" y="2834774"/>
            <a:ext cx="8229600" cy="1790700"/>
          </a:xfrm>
          <a:prstGeom prst="rect">
            <a:avLst/>
          </a:prstGeom>
        </p:spPr>
      </p:pic>
      <p:sp>
        <p:nvSpPr>
          <p:cNvPr id="5" name="TextBox 4"/>
          <p:cNvSpPr txBox="1"/>
          <p:nvPr/>
        </p:nvSpPr>
        <p:spPr>
          <a:xfrm>
            <a:off x="334211" y="2078433"/>
            <a:ext cx="9198163" cy="646331"/>
          </a:xfrm>
          <a:prstGeom prst="rect">
            <a:avLst/>
          </a:prstGeom>
          <a:noFill/>
        </p:spPr>
        <p:txBody>
          <a:bodyPr wrap="square" rtlCol="0">
            <a:spAutoFit/>
          </a:bodyPr>
          <a:lstStyle/>
          <a:p>
            <a:pPr marL="285750" indent="-285750">
              <a:buFont typeface="Arial"/>
              <a:buChar char="•"/>
            </a:pPr>
            <a:r>
              <a:rPr lang="en-US" dirty="0" smtClean="0"/>
              <a:t>For </a:t>
            </a:r>
            <a:r>
              <a:rPr lang="en-US" dirty="0" err="1" smtClean="0"/>
              <a:t>pts</a:t>
            </a:r>
            <a:r>
              <a:rPr lang="en-US" dirty="0" smtClean="0"/>
              <a:t> with LVO in 6-16h window (DEFUSE or DAWN criteria), EVT is recommended: 1A!</a:t>
            </a:r>
          </a:p>
          <a:p>
            <a:pPr marL="285750" indent="-285750">
              <a:buFont typeface="Arial"/>
              <a:buChar char="•"/>
            </a:pPr>
            <a:r>
              <a:rPr lang="en-US" dirty="0" smtClean="0"/>
              <a:t>For </a:t>
            </a:r>
            <a:r>
              <a:rPr lang="en-US" dirty="0" err="1" smtClean="0"/>
              <a:t>pts</a:t>
            </a:r>
            <a:r>
              <a:rPr lang="en-US" dirty="0" smtClean="0"/>
              <a:t> with LVO in 16-24h window (DAWN criteria), EVT is reasonable: 2A</a:t>
            </a:r>
            <a:endParaRPr lang="en-US" dirty="0"/>
          </a:p>
        </p:txBody>
      </p:sp>
      <p:sp>
        <p:nvSpPr>
          <p:cNvPr id="6" name="Title 1"/>
          <p:cNvSpPr>
            <a:spLocks noGrp="1"/>
          </p:cNvSpPr>
          <p:nvPr>
            <p:ph type="title"/>
          </p:nvPr>
        </p:nvSpPr>
        <p:spPr>
          <a:xfrm>
            <a:off x="457200" y="726558"/>
            <a:ext cx="8229600" cy="691079"/>
          </a:xfrm>
        </p:spPr>
        <p:txBody>
          <a:bodyPr>
            <a:noAutofit/>
          </a:bodyPr>
          <a:lstStyle/>
          <a:p>
            <a:r>
              <a:rPr lang="en-US" sz="3200" dirty="0" smtClean="0"/>
              <a:t>Selected 2018 Stroke Guidelines:</a:t>
            </a:r>
            <a:br>
              <a:rPr lang="en-US" sz="3200" dirty="0" smtClean="0"/>
            </a:br>
            <a:r>
              <a:rPr lang="en-US" sz="3200" dirty="0" smtClean="0"/>
              <a:t>EVT Updates</a:t>
            </a:r>
            <a:endParaRPr lang="en-US" sz="3200" dirty="0"/>
          </a:p>
        </p:txBody>
      </p:sp>
    </p:spTree>
    <p:extLst>
      <p:ext uri="{BB962C8B-B14F-4D97-AF65-F5344CB8AC3E}">
        <p14:creationId xmlns:p14="http://schemas.microsoft.com/office/powerpoint/2010/main" val="850914536"/>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726558"/>
            <a:ext cx="9144000" cy="691079"/>
          </a:xfrm>
        </p:spPr>
        <p:txBody>
          <a:bodyPr>
            <a:noAutofit/>
          </a:bodyPr>
          <a:lstStyle/>
          <a:p>
            <a:pPr algn="ctr"/>
            <a:r>
              <a:rPr lang="en-US" sz="3200" dirty="0" smtClean="0"/>
              <a:t>Other New Stroke Guideline Statements</a:t>
            </a:r>
            <a:br>
              <a:rPr lang="en-US" sz="3200" dirty="0" smtClean="0"/>
            </a:br>
            <a:endParaRPr lang="en-US" sz="3200" dirty="0"/>
          </a:p>
        </p:txBody>
      </p:sp>
    </p:spTree>
    <p:extLst>
      <p:ext uri="{BB962C8B-B14F-4D97-AF65-F5344CB8AC3E}">
        <p14:creationId xmlns:p14="http://schemas.microsoft.com/office/powerpoint/2010/main" val="771619958"/>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17216" y="2677695"/>
            <a:ext cx="7429500" cy="1930400"/>
          </a:xfrm>
          <a:prstGeom prst="rect">
            <a:avLst/>
          </a:prstGeom>
        </p:spPr>
      </p:pic>
      <p:sp>
        <p:nvSpPr>
          <p:cNvPr id="5" name="TextBox 4"/>
          <p:cNvSpPr txBox="1"/>
          <p:nvPr/>
        </p:nvSpPr>
        <p:spPr>
          <a:xfrm>
            <a:off x="828842" y="2308363"/>
            <a:ext cx="7199407" cy="369332"/>
          </a:xfrm>
          <a:prstGeom prst="rect">
            <a:avLst/>
          </a:prstGeom>
          <a:noFill/>
        </p:spPr>
        <p:txBody>
          <a:bodyPr wrap="none" rtlCol="0">
            <a:spAutoFit/>
          </a:bodyPr>
          <a:lstStyle/>
          <a:p>
            <a:pPr marL="285750" indent="-285750">
              <a:buFont typeface="Arial"/>
              <a:buChar char="•"/>
            </a:pPr>
            <a:r>
              <a:rPr lang="en-US" dirty="0" smtClean="0"/>
              <a:t>When an old MRI is available, a few CMBs is OK for </a:t>
            </a:r>
            <a:r>
              <a:rPr lang="en-US" dirty="0" err="1" smtClean="0"/>
              <a:t>tPA</a:t>
            </a:r>
            <a:r>
              <a:rPr lang="en-US" dirty="0" smtClean="0"/>
              <a:t>, &gt;10, think again</a:t>
            </a:r>
            <a:endParaRPr lang="en-US" dirty="0"/>
          </a:p>
        </p:txBody>
      </p:sp>
      <p:sp>
        <p:nvSpPr>
          <p:cNvPr id="6" name="Title 1"/>
          <p:cNvSpPr>
            <a:spLocks noGrp="1"/>
          </p:cNvSpPr>
          <p:nvPr>
            <p:ph type="title"/>
          </p:nvPr>
        </p:nvSpPr>
        <p:spPr/>
        <p:txBody>
          <a:bodyPr>
            <a:noAutofit/>
          </a:bodyPr>
          <a:lstStyle/>
          <a:p>
            <a:r>
              <a:rPr lang="en-US" sz="3200" dirty="0" smtClean="0"/>
              <a:t>Selected 2018 Stroke Guidelines:</a:t>
            </a:r>
            <a:br>
              <a:rPr lang="en-US" sz="3200" dirty="0" smtClean="0"/>
            </a:br>
            <a:r>
              <a:rPr lang="en-US" sz="3200" dirty="0" smtClean="0"/>
              <a:t>Imaging, III</a:t>
            </a:r>
            <a:endParaRPr lang="en-US" sz="3200" dirty="0"/>
          </a:p>
        </p:txBody>
      </p:sp>
    </p:spTree>
    <p:extLst>
      <p:ext uri="{BB962C8B-B14F-4D97-AF65-F5344CB8AC3E}">
        <p14:creationId xmlns:p14="http://schemas.microsoft.com/office/powerpoint/2010/main" val="888375255"/>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57200" y="2705100"/>
            <a:ext cx="8379326" cy="1435100"/>
          </a:xfrm>
          <a:prstGeom prst="rect">
            <a:avLst/>
          </a:prstGeom>
        </p:spPr>
      </p:pic>
      <p:sp>
        <p:nvSpPr>
          <p:cNvPr id="5" name="TextBox 4"/>
          <p:cNvSpPr txBox="1"/>
          <p:nvPr/>
        </p:nvSpPr>
        <p:spPr>
          <a:xfrm>
            <a:off x="187158" y="2318026"/>
            <a:ext cx="9135834" cy="369332"/>
          </a:xfrm>
          <a:prstGeom prst="rect">
            <a:avLst/>
          </a:prstGeom>
          <a:noFill/>
        </p:spPr>
        <p:txBody>
          <a:bodyPr wrap="none" rtlCol="0">
            <a:spAutoFit/>
          </a:bodyPr>
          <a:lstStyle/>
          <a:p>
            <a:pPr marL="285750" indent="-285750">
              <a:buFont typeface="Arial"/>
              <a:buChar char="•"/>
            </a:pPr>
            <a:r>
              <a:rPr lang="en-US" dirty="0" err="1" smtClean="0"/>
              <a:t>Antiplatelets</a:t>
            </a:r>
            <a:r>
              <a:rPr lang="en-US" dirty="0" smtClean="0"/>
              <a:t> may be used following </a:t>
            </a:r>
            <a:r>
              <a:rPr lang="en-US" dirty="0" err="1" smtClean="0"/>
              <a:t>tPA</a:t>
            </a:r>
            <a:r>
              <a:rPr lang="en-US" dirty="0" smtClean="0"/>
              <a:t> if the patient really needs it (recent cardiac stent)</a:t>
            </a:r>
            <a:endParaRPr lang="en-US" dirty="0"/>
          </a:p>
        </p:txBody>
      </p:sp>
      <p:sp>
        <p:nvSpPr>
          <p:cNvPr id="6" name="Title 1"/>
          <p:cNvSpPr>
            <a:spLocks noGrp="1"/>
          </p:cNvSpPr>
          <p:nvPr>
            <p:ph type="title"/>
          </p:nvPr>
        </p:nvSpPr>
        <p:spPr>
          <a:xfrm>
            <a:off x="457200" y="726558"/>
            <a:ext cx="8229600" cy="691079"/>
          </a:xfrm>
        </p:spPr>
        <p:txBody>
          <a:bodyPr>
            <a:noAutofit/>
          </a:bodyPr>
          <a:lstStyle/>
          <a:p>
            <a:r>
              <a:rPr lang="en-US" sz="3200" dirty="0" smtClean="0"/>
              <a:t>Selected 2018 Stroke Guidelines:</a:t>
            </a:r>
            <a:br>
              <a:rPr lang="en-US" sz="3200" dirty="0" smtClean="0"/>
            </a:br>
            <a:r>
              <a:rPr lang="en-US" sz="3200" dirty="0" err="1" smtClean="0"/>
              <a:t>tPA</a:t>
            </a:r>
            <a:r>
              <a:rPr lang="en-US" sz="3200" dirty="0" smtClean="0"/>
              <a:t>, II</a:t>
            </a:r>
            <a:endParaRPr lang="en-US" sz="3200" dirty="0"/>
          </a:p>
        </p:txBody>
      </p:sp>
    </p:spTree>
    <p:extLst>
      <p:ext uri="{BB962C8B-B14F-4D97-AF65-F5344CB8AC3E}">
        <p14:creationId xmlns:p14="http://schemas.microsoft.com/office/powerpoint/2010/main" val="1263322207"/>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Selected 2018 Stroke Guidelines:</a:t>
            </a:r>
            <a:br>
              <a:rPr lang="en-US" sz="3200" dirty="0" smtClean="0"/>
            </a:br>
            <a:r>
              <a:rPr lang="en-US" sz="3200" dirty="0" smtClean="0"/>
              <a:t>EMS Triage</a:t>
            </a:r>
            <a:endParaRPr lang="en-US" sz="3200" dirty="0"/>
          </a:p>
        </p:txBody>
      </p:sp>
      <p:sp>
        <p:nvSpPr>
          <p:cNvPr id="5" name="Rectangle 4"/>
          <p:cNvSpPr/>
          <p:nvPr/>
        </p:nvSpPr>
        <p:spPr>
          <a:xfrm>
            <a:off x="4211053" y="5240421"/>
            <a:ext cx="2385402" cy="15507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stretch>
            <a:fillRect/>
          </a:stretch>
        </p:blipFill>
        <p:spPr>
          <a:xfrm>
            <a:off x="203197" y="2569818"/>
            <a:ext cx="8686800" cy="1112861"/>
          </a:xfrm>
          <a:prstGeom prst="rect">
            <a:avLst/>
          </a:prstGeom>
        </p:spPr>
      </p:pic>
      <p:sp>
        <p:nvSpPr>
          <p:cNvPr id="7" name="TextBox 6"/>
          <p:cNvSpPr txBox="1"/>
          <p:nvPr/>
        </p:nvSpPr>
        <p:spPr>
          <a:xfrm>
            <a:off x="457200" y="4037255"/>
            <a:ext cx="7978274" cy="1477328"/>
          </a:xfrm>
          <a:prstGeom prst="rect">
            <a:avLst/>
          </a:prstGeom>
          <a:noFill/>
        </p:spPr>
        <p:txBody>
          <a:bodyPr wrap="square" rtlCol="0">
            <a:spAutoFit/>
          </a:bodyPr>
          <a:lstStyle/>
          <a:p>
            <a:pPr marL="285750" indent="-285750">
              <a:buFont typeface="Arial"/>
              <a:buChar char="•"/>
            </a:pPr>
            <a:r>
              <a:rPr lang="en-US" dirty="0" smtClean="0"/>
              <a:t>This was posted with a large section of caveats, along with saying the </a:t>
            </a:r>
            <a:r>
              <a:rPr lang="en-US" dirty="0" err="1" smtClean="0"/>
              <a:t>Mission:lifeline</a:t>
            </a:r>
            <a:r>
              <a:rPr lang="en-US" dirty="0" smtClean="0"/>
              <a:t> algorithm is ‘reasonable’</a:t>
            </a:r>
            <a:br>
              <a:rPr lang="en-US" dirty="0" smtClean="0"/>
            </a:br>
            <a:endParaRPr lang="en-US" dirty="0" smtClean="0"/>
          </a:p>
          <a:p>
            <a:pPr marL="285750" indent="-285750">
              <a:buFont typeface="Arial"/>
              <a:buChar char="•"/>
            </a:pPr>
            <a:r>
              <a:rPr lang="en-US" dirty="0" smtClean="0"/>
              <a:t>Local factors need to be factored in these decisions and all stakeholders should be engaged in planning management of AIS patients in any given region</a:t>
            </a:r>
            <a:endParaRPr lang="en-US" dirty="0"/>
          </a:p>
        </p:txBody>
      </p:sp>
      <p:sp>
        <p:nvSpPr>
          <p:cNvPr id="8" name="TextBox 7"/>
          <p:cNvSpPr txBox="1"/>
          <p:nvPr/>
        </p:nvSpPr>
        <p:spPr>
          <a:xfrm>
            <a:off x="572168" y="1949777"/>
            <a:ext cx="8212505" cy="646331"/>
          </a:xfrm>
          <a:prstGeom prst="rect">
            <a:avLst/>
          </a:prstGeom>
          <a:noFill/>
        </p:spPr>
        <p:txBody>
          <a:bodyPr wrap="none" rtlCol="0">
            <a:spAutoFit/>
          </a:bodyPr>
          <a:lstStyle/>
          <a:p>
            <a:pPr marL="285750" indent="-285750">
              <a:buFont typeface="Arial"/>
              <a:buChar char="•"/>
            </a:pPr>
            <a:r>
              <a:rPr lang="en-US" dirty="0" smtClean="0"/>
              <a:t>Benefit of EMS bypass to EVT-capable centers, in general, is uncertain</a:t>
            </a:r>
          </a:p>
          <a:p>
            <a:pPr marL="285750" indent="-285750">
              <a:buFont typeface="Arial"/>
              <a:buChar char="•"/>
            </a:pPr>
            <a:r>
              <a:rPr lang="en-US" dirty="0" smtClean="0"/>
              <a:t>[</a:t>
            </a:r>
            <a:r>
              <a:rPr lang="en-US" dirty="0" err="1" smtClean="0"/>
              <a:t>ed</a:t>
            </a:r>
            <a:r>
              <a:rPr lang="en-US" dirty="0" smtClean="0"/>
              <a:t>] In selected patients this is reasonable and may become SOC for severe stroke</a:t>
            </a:r>
            <a:endParaRPr lang="en-US" dirty="0"/>
          </a:p>
        </p:txBody>
      </p:sp>
    </p:spTree>
    <p:extLst>
      <p:ext uri="{BB962C8B-B14F-4D97-AF65-F5344CB8AC3E}">
        <p14:creationId xmlns:p14="http://schemas.microsoft.com/office/powerpoint/2010/main" val="2771965314"/>
      </p:ext>
    </p:extLst>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211053" y="5240421"/>
            <a:ext cx="2385402" cy="15507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57200" y="1831474"/>
            <a:ext cx="7978274" cy="646331"/>
          </a:xfrm>
          <a:prstGeom prst="rect">
            <a:avLst/>
          </a:prstGeom>
          <a:noFill/>
        </p:spPr>
        <p:txBody>
          <a:bodyPr wrap="square" rtlCol="0">
            <a:spAutoFit/>
          </a:bodyPr>
          <a:lstStyle/>
          <a:p>
            <a:pPr marL="285750" indent="-285750">
              <a:buFont typeface="Arial"/>
              <a:buChar char="•"/>
            </a:pPr>
            <a:r>
              <a:rPr lang="en-US" dirty="0" err="1" smtClean="0"/>
              <a:t>Mission:lifeline</a:t>
            </a:r>
            <a:r>
              <a:rPr lang="en-US" dirty="0" smtClean="0"/>
              <a:t> Stroke Triage algorithm is ‘reasonable’</a:t>
            </a:r>
            <a:br>
              <a:rPr lang="en-US" dirty="0" smtClean="0"/>
            </a:br>
            <a:endParaRPr lang="en-US" dirty="0" smtClean="0"/>
          </a:p>
        </p:txBody>
      </p:sp>
      <p:pic>
        <p:nvPicPr>
          <p:cNvPr id="6" name="Picture 5"/>
          <p:cNvPicPr>
            <a:picLocks noChangeAspect="1"/>
          </p:cNvPicPr>
          <p:nvPr/>
        </p:nvPicPr>
        <p:blipFill>
          <a:blip r:embed="rId2"/>
          <a:stretch>
            <a:fillRect/>
          </a:stretch>
        </p:blipFill>
        <p:spPr>
          <a:xfrm>
            <a:off x="2178039" y="2519515"/>
            <a:ext cx="4066028" cy="4151329"/>
          </a:xfrm>
          <a:prstGeom prst="rect">
            <a:avLst/>
          </a:prstGeom>
        </p:spPr>
      </p:pic>
      <p:sp>
        <p:nvSpPr>
          <p:cNvPr id="8" name="Title 1"/>
          <p:cNvSpPr txBox="1">
            <a:spLocks/>
          </p:cNvSpPr>
          <p:nvPr/>
        </p:nvSpPr>
        <p:spPr>
          <a:xfrm>
            <a:off x="457200" y="705168"/>
            <a:ext cx="8229600" cy="691079"/>
          </a:xfrm>
          <a:prstGeom prst="rect">
            <a:avLst/>
          </a:prstGeom>
        </p:spPr>
        <p:txBody>
          <a:bodyPr vert="horz" lIns="91440" tIns="45720" rIns="91440" bIns="45720" rtlCol="0" anchor="t">
            <a:noAutofit/>
          </a:bodyPr>
          <a:lstStyle>
            <a:lvl1pPr algn="l" defTabSz="457200" rtl="0" eaLnBrk="1" latinLnBrk="0" hangingPunct="1">
              <a:spcBef>
                <a:spcPct val="0"/>
              </a:spcBef>
              <a:buNone/>
              <a:defRPr sz="4000" b="0" i="0" kern="1200">
                <a:solidFill>
                  <a:schemeClr val="tx1"/>
                </a:solidFill>
                <a:latin typeface="Arial"/>
                <a:ea typeface="+mj-ea"/>
                <a:cs typeface="Arial"/>
              </a:defRPr>
            </a:lvl1pPr>
          </a:lstStyle>
          <a:p>
            <a:r>
              <a:rPr lang="en-US" sz="3200" dirty="0" smtClean="0"/>
              <a:t>Selected 2018 Stroke Guidelines:</a:t>
            </a:r>
            <a:br>
              <a:rPr lang="en-US" sz="3200" dirty="0" smtClean="0"/>
            </a:br>
            <a:r>
              <a:rPr lang="en-US" sz="3200" dirty="0" smtClean="0"/>
              <a:t>EMS Triage</a:t>
            </a:r>
            <a:endParaRPr lang="en-US" sz="3200" dirty="0"/>
          </a:p>
        </p:txBody>
      </p:sp>
    </p:spTree>
    <p:extLst>
      <p:ext uri="{BB962C8B-B14F-4D97-AF65-F5344CB8AC3E}">
        <p14:creationId xmlns:p14="http://schemas.microsoft.com/office/powerpoint/2010/main" val="631848373"/>
      </p:ext>
    </p:extLst>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Selected 2018 Stroke Guidelines:</a:t>
            </a:r>
            <a:br>
              <a:rPr lang="en-US" sz="3200" dirty="0" smtClean="0"/>
            </a:br>
            <a:r>
              <a:rPr lang="en-US" sz="3200" dirty="0" err="1" smtClean="0"/>
              <a:t>Telestroke</a:t>
            </a:r>
            <a:endParaRPr lang="en-US" sz="3200" dirty="0"/>
          </a:p>
        </p:txBody>
      </p:sp>
      <p:sp>
        <p:nvSpPr>
          <p:cNvPr id="5" name="Rectangle 4"/>
          <p:cNvSpPr/>
          <p:nvPr/>
        </p:nvSpPr>
        <p:spPr>
          <a:xfrm>
            <a:off x="4211053" y="5240421"/>
            <a:ext cx="2385402" cy="15507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243306" y="2321993"/>
            <a:ext cx="8686800" cy="696685"/>
          </a:xfrm>
          <a:prstGeom prst="rect">
            <a:avLst/>
          </a:prstGeom>
        </p:spPr>
      </p:pic>
      <p:pic>
        <p:nvPicPr>
          <p:cNvPr id="6" name="Picture 5"/>
          <p:cNvPicPr>
            <a:picLocks noChangeAspect="1"/>
          </p:cNvPicPr>
          <p:nvPr/>
        </p:nvPicPr>
        <p:blipFill>
          <a:blip r:embed="rId3"/>
          <a:stretch>
            <a:fillRect/>
          </a:stretch>
        </p:blipFill>
        <p:spPr>
          <a:xfrm>
            <a:off x="189834" y="3827066"/>
            <a:ext cx="8796421" cy="911490"/>
          </a:xfrm>
          <a:prstGeom prst="rect">
            <a:avLst/>
          </a:prstGeom>
        </p:spPr>
      </p:pic>
      <p:pic>
        <p:nvPicPr>
          <p:cNvPr id="9" name="Picture 8"/>
          <p:cNvPicPr>
            <a:picLocks noChangeAspect="1"/>
          </p:cNvPicPr>
          <p:nvPr/>
        </p:nvPicPr>
        <p:blipFill>
          <a:blip r:embed="rId4"/>
          <a:stretch>
            <a:fillRect/>
          </a:stretch>
        </p:blipFill>
        <p:spPr>
          <a:xfrm>
            <a:off x="243305" y="5547895"/>
            <a:ext cx="8686801" cy="856247"/>
          </a:xfrm>
          <a:prstGeom prst="rect">
            <a:avLst/>
          </a:prstGeom>
        </p:spPr>
      </p:pic>
      <p:sp>
        <p:nvSpPr>
          <p:cNvPr id="10" name="TextBox 9"/>
          <p:cNvSpPr txBox="1"/>
          <p:nvPr/>
        </p:nvSpPr>
        <p:spPr>
          <a:xfrm>
            <a:off x="572168" y="1918017"/>
            <a:ext cx="4762842" cy="369332"/>
          </a:xfrm>
          <a:prstGeom prst="rect">
            <a:avLst/>
          </a:prstGeom>
          <a:noFill/>
        </p:spPr>
        <p:txBody>
          <a:bodyPr wrap="none" rtlCol="0">
            <a:spAutoFit/>
          </a:bodyPr>
          <a:lstStyle/>
          <a:p>
            <a:pPr marL="285750" indent="-285750">
              <a:buFont typeface="Arial"/>
              <a:buChar char="•"/>
            </a:pPr>
            <a:r>
              <a:rPr lang="en-US" dirty="0" err="1" smtClean="0"/>
              <a:t>Telestroke</a:t>
            </a:r>
            <a:r>
              <a:rPr lang="en-US" dirty="0" smtClean="0"/>
              <a:t> is effective for </a:t>
            </a:r>
            <a:r>
              <a:rPr lang="en-US" dirty="0" err="1" smtClean="0"/>
              <a:t>tPA</a:t>
            </a:r>
            <a:r>
              <a:rPr lang="en-US" dirty="0" smtClean="0"/>
              <a:t> decision making</a:t>
            </a:r>
            <a:endParaRPr lang="en-US" dirty="0"/>
          </a:p>
        </p:txBody>
      </p:sp>
      <p:sp>
        <p:nvSpPr>
          <p:cNvPr id="11" name="TextBox 10"/>
          <p:cNvSpPr txBox="1"/>
          <p:nvPr/>
        </p:nvSpPr>
        <p:spPr>
          <a:xfrm>
            <a:off x="572168" y="3415943"/>
            <a:ext cx="8648521" cy="369332"/>
          </a:xfrm>
          <a:prstGeom prst="rect">
            <a:avLst/>
          </a:prstGeom>
          <a:noFill/>
        </p:spPr>
        <p:txBody>
          <a:bodyPr wrap="none" rtlCol="0">
            <a:spAutoFit/>
          </a:bodyPr>
          <a:lstStyle/>
          <a:p>
            <a:pPr marL="285750" indent="-285750">
              <a:buFont typeface="Arial"/>
              <a:buChar char="•"/>
            </a:pPr>
            <a:r>
              <a:rPr lang="en-US" dirty="0" smtClean="0"/>
              <a:t>IV </a:t>
            </a:r>
            <a:r>
              <a:rPr lang="en-US" dirty="0" err="1" smtClean="0"/>
              <a:t>tPA</a:t>
            </a:r>
            <a:r>
              <a:rPr lang="en-US" dirty="0" smtClean="0"/>
              <a:t> admin guided by </a:t>
            </a:r>
            <a:r>
              <a:rPr lang="en-US" dirty="0" err="1" smtClean="0"/>
              <a:t>telestroke</a:t>
            </a:r>
            <a:r>
              <a:rPr lang="en-US" dirty="0" smtClean="0"/>
              <a:t> is as safe and beneficial as it is within a stroke center</a:t>
            </a:r>
            <a:endParaRPr lang="en-US" dirty="0"/>
          </a:p>
        </p:txBody>
      </p:sp>
      <p:sp>
        <p:nvSpPr>
          <p:cNvPr id="12" name="TextBox 11"/>
          <p:cNvSpPr txBox="1"/>
          <p:nvPr/>
        </p:nvSpPr>
        <p:spPr>
          <a:xfrm>
            <a:off x="572168" y="5150140"/>
            <a:ext cx="6712094" cy="369332"/>
          </a:xfrm>
          <a:prstGeom prst="rect">
            <a:avLst/>
          </a:prstGeom>
          <a:noFill/>
        </p:spPr>
        <p:txBody>
          <a:bodyPr wrap="none" rtlCol="0">
            <a:spAutoFit/>
          </a:bodyPr>
          <a:lstStyle/>
          <a:p>
            <a:pPr marL="285750" indent="-285750">
              <a:buFont typeface="Arial"/>
              <a:buChar char="•"/>
            </a:pPr>
            <a:r>
              <a:rPr lang="en-US" dirty="0" err="1" smtClean="0"/>
              <a:t>Telestroke</a:t>
            </a:r>
            <a:r>
              <a:rPr lang="en-US" dirty="0" smtClean="0"/>
              <a:t> is reasonable for triaging/determining eligibility for EVT</a:t>
            </a:r>
            <a:endParaRPr lang="en-US" dirty="0"/>
          </a:p>
        </p:txBody>
      </p:sp>
    </p:spTree>
    <p:extLst>
      <p:ext uri="{BB962C8B-B14F-4D97-AF65-F5344CB8AC3E}">
        <p14:creationId xmlns:p14="http://schemas.microsoft.com/office/powerpoint/2010/main" val="2983137463"/>
      </p:ext>
    </p:extLst>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2147464"/>
      </p:ext>
    </p:extLst>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On </a:t>
            </a:r>
            <a:r>
              <a:rPr lang="en-US" dirty="0"/>
              <a:t>T</a:t>
            </a:r>
            <a:r>
              <a:rPr lang="en-US" dirty="0" smtClean="0"/>
              <a:t>he Horizon</a:t>
            </a:r>
            <a:endParaRPr lang="en-US" dirty="0"/>
          </a:p>
        </p:txBody>
      </p:sp>
      <p:sp>
        <p:nvSpPr>
          <p:cNvPr id="3" name="Content Placeholder 2"/>
          <p:cNvSpPr>
            <a:spLocks noGrp="1"/>
          </p:cNvSpPr>
          <p:nvPr>
            <p:ph idx="1"/>
          </p:nvPr>
        </p:nvSpPr>
        <p:spPr>
          <a:xfrm>
            <a:off x="417096" y="1764632"/>
            <a:ext cx="8459536" cy="4535315"/>
          </a:xfrm>
        </p:spPr>
        <p:txBody>
          <a:bodyPr>
            <a:normAutofit/>
          </a:bodyPr>
          <a:lstStyle/>
          <a:p>
            <a:r>
              <a:rPr lang="en-US" sz="2400" dirty="0" smtClean="0"/>
              <a:t>WAKE-UP Trial</a:t>
            </a:r>
          </a:p>
          <a:p>
            <a:pPr lvl="1"/>
            <a:r>
              <a:rPr lang="en-US" sz="2400" dirty="0" smtClean="0"/>
              <a:t>Selection based on MRI imaging (DWI and FLAIR) to identify small core with likely recent onset even if LKN was 24h prior</a:t>
            </a:r>
          </a:p>
          <a:p>
            <a:pPr lvl="1"/>
            <a:r>
              <a:rPr lang="en-US" sz="2400" dirty="0" smtClean="0"/>
              <a:t>Stopped after interim analysis, but no data announced yet until ESOC 2018 meeting</a:t>
            </a:r>
          </a:p>
          <a:p>
            <a:r>
              <a:rPr lang="en-US" sz="2400" dirty="0" smtClean="0"/>
              <a:t>ECASS 4</a:t>
            </a:r>
          </a:p>
          <a:p>
            <a:pPr lvl="1"/>
            <a:r>
              <a:rPr lang="en-US" sz="2400" dirty="0" smtClean="0"/>
              <a:t>Using MRI DWI and MRI Perfusion mismatch for selection of patients</a:t>
            </a:r>
          </a:p>
          <a:p>
            <a:endParaRPr lang="en-US" dirty="0"/>
          </a:p>
        </p:txBody>
      </p:sp>
    </p:spTree>
    <p:extLst>
      <p:ext uri="{BB962C8B-B14F-4D97-AF65-F5344CB8AC3E}">
        <p14:creationId xmlns:p14="http://schemas.microsoft.com/office/powerpoint/2010/main" val="2980439099"/>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n-US" dirty="0" smtClean="0"/>
              <a:t>History of Stroke Treatment</a:t>
            </a:r>
            <a:endParaRPr lang="en-US" dirty="0"/>
          </a:p>
        </p:txBody>
      </p:sp>
      <p:cxnSp>
        <p:nvCxnSpPr>
          <p:cNvPr id="6" name="Straight Arrow Connector 5"/>
          <p:cNvCxnSpPr/>
          <p:nvPr/>
        </p:nvCxnSpPr>
        <p:spPr>
          <a:xfrm flipV="1">
            <a:off x="389637" y="4440306"/>
            <a:ext cx="8139224" cy="28860"/>
          </a:xfrm>
          <a:prstGeom prst="straightConnector1">
            <a:avLst/>
          </a:prstGeom>
          <a:ln w="57150">
            <a:solidFill>
              <a:srgbClr val="000090"/>
            </a:solidFill>
            <a:tailEnd type="arrow"/>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3"/>
          <a:stretch>
            <a:fillRect/>
          </a:stretch>
        </p:blipFill>
        <p:spPr>
          <a:xfrm>
            <a:off x="118893" y="2525302"/>
            <a:ext cx="790275" cy="1104422"/>
          </a:xfrm>
          <a:prstGeom prst="rect">
            <a:avLst/>
          </a:prstGeom>
        </p:spPr>
      </p:pic>
      <p:cxnSp>
        <p:nvCxnSpPr>
          <p:cNvPr id="12" name="Straight Connector 11"/>
          <p:cNvCxnSpPr/>
          <p:nvPr/>
        </p:nvCxnSpPr>
        <p:spPr>
          <a:xfrm flipV="1">
            <a:off x="462812" y="4074852"/>
            <a:ext cx="0" cy="524696"/>
          </a:xfrm>
          <a:prstGeom prst="line">
            <a:avLst/>
          </a:prstGeom>
          <a:ln w="44450">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4569376" y="4045992"/>
            <a:ext cx="0" cy="524696"/>
          </a:xfrm>
          <a:prstGeom prst="line">
            <a:avLst/>
          </a:prstGeom>
          <a:ln w="44450">
            <a:solidFill>
              <a:srgbClr val="00009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21773" y="3755165"/>
            <a:ext cx="787395" cy="369332"/>
          </a:xfrm>
          <a:prstGeom prst="rect">
            <a:avLst/>
          </a:prstGeom>
          <a:noFill/>
        </p:spPr>
        <p:txBody>
          <a:bodyPr wrap="none" rtlCol="0">
            <a:spAutoFit/>
          </a:bodyPr>
          <a:lstStyle/>
          <a:p>
            <a:r>
              <a:rPr lang="en-US" dirty="0" smtClean="0"/>
              <a:t>400BC</a:t>
            </a:r>
            <a:endParaRPr lang="en-US" dirty="0"/>
          </a:p>
        </p:txBody>
      </p:sp>
      <p:grpSp>
        <p:nvGrpSpPr>
          <p:cNvPr id="10" name="Group 9"/>
          <p:cNvGrpSpPr/>
          <p:nvPr/>
        </p:nvGrpSpPr>
        <p:grpSpPr>
          <a:xfrm>
            <a:off x="520536" y="4720688"/>
            <a:ext cx="4010877" cy="873412"/>
            <a:chOff x="448381" y="4763978"/>
            <a:chExt cx="4010877" cy="873412"/>
          </a:xfrm>
        </p:grpSpPr>
        <p:sp>
          <p:nvSpPr>
            <p:cNvPr id="2" name="Left Brace 1"/>
            <p:cNvSpPr/>
            <p:nvPr/>
          </p:nvSpPr>
          <p:spPr>
            <a:xfrm rot="16200000">
              <a:off x="2208995" y="3003364"/>
              <a:ext cx="489649" cy="4010877"/>
            </a:xfrm>
            <a:prstGeom prst="leftBrace">
              <a:avLst>
                <a:gd name="adj1" fmla="val 49592"/>
                <a:gd name="adj2" fmla="val 49254"/>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TextBox 2"/>
            <p:cNvSpPr txBox="1"/>
            <p:nvPr/>
          </p:nvSpPr>
          <p:spPr>
            <a:xfrm>
              <a:off x="1674025" y="5268058"/>
              <a:ext cx="1522998" cy="369332"/>
            </a:xfrm>
            <a:prstGeom prst="rect">
              <a:avLst/>
            </a:prstGeom>
            <a:noFill/>
          </p:spPr>
          <p:txBody>
            <a:bodyPr wrap="none" rtlCol="0">
              <a:spAutoFit/>
            </a:bodyPr>
            <a:lstStyle/>
            <a:p>
              <a:r>
                <a:rPr lang="en-US" dirty="0" smtClean="0"/>
                <a:t>The Dark Ages</a:t>
              </a:r>
              <a:endParaRPr lang="en-US" dirty="0"/>
            </a:p>
          </p:txBody>
        </p:sp>
      </p:grpSp>
      <p:pic>
        <p:nvPicPr>
          <p:cNvPr id="13" name="Picture 12"/>
          <p:cNvPicPr>
            <a:picLocks noChangeAspect="1"/>
          </p:cNvPicPr>
          <p:nvPr/>
        </p:nvPicPr>
        <p:blipFill>
          <a:blip r:embed="rId4"/>
          <a:stretch>
            <a:fillRect/>
          </a:stretch>
        </p:blipFill>
        <p:spPr>
          <a:xfrm>
            <a:off x="1079537" y="1515559"/>
            <a:ext cx="3166437" cy="2881457"/>
          </a:xfrm>
          <a:prstGeom prst="rect">
            <a:avLst/>
          </a:prstGeom>
        </p:spPr>
      </p:pic>
    </p:spTree>
    <p:extLst>
      <p:ext uri="{BB962C8B-B14F-4D97-AF65-F5344CB8AC3E}">
        <p14:creationId xmlns:p14="http://schemas.microsoft.com/office/powerpoint/2010/main" val="38711274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_improvesc_log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2526" y="3266552"/>
            <a:ext cx="2491874" cy="2466147"/>
          </a:xfrm>
          <a:prstGeom prst="rect">
            <a:avLst/>
          </a:prstGeom>
        </p:spPr>
      </p:pic>
      <p:sp>
        <p:nvSpPr>
          <p:cNvPr id="92162" name="Rectangle 2"/>
          <p:cNvSpPr>
            <a:spLocks noGrp="1" noChangeArrowheads="1"/>
          </p:cNvSpPr>
          <p:nvPr>
            <p:ph type="title"/>
          </p:nvPr>
        </p:nvSpPr>
        <p:spPr/>
        <p:txBody>
          <a:bodyPr>
            <a:normAutofit fontScale="90000"/>
          </a:bodyPr>
          <a:lstStyle/>
          <a:p>
            <a:r>
              <a:rPr lang="en-US" dirty="0" smtClean="0"/>
              <a:t>What’s next for the penumbra?</a:t>
            </a:r>
          </a:p>
        </p:txBody>
      </p:sp>
      <p:sp>
        <p:nvSpPr>
          <p:cNvPr id="92163" name="Rectangle 3"/>
          <p:cNvSpPr>
            <a:spLocks noGrp="1" noChangeArrowheads="1"/>
          </p:cNvSpPr>
          <p:nvPr>
            <p:ph idx="1"/>
          </p:nvPr>
        </p:nvSpPr>
        <p:spPr>
          <a:xfrm>
            <a:off x="762000" y="1752600"/>
            <a:ext cx="7772400" cy="4419600"/>
          </a:xfrm>
        </p:spPr>
        <p:txBody>
          <a:bodyPr>
            <a:normAutofit fontScale="62500" lnSpcReduction="20000"/>
          </a:bodyPr>
          <a:lstStyle/>
          <a:p>
            <a:r>
              <a:rPr lang="en-US" dirty="0" smtClean="0"/>
              <a:t>Faster diagnosis and treatment</a:t>
            </a:r>
          </a:p>
          <a:p>
            <a:r>
              <a:rPr lang="en-US" dirty="0" smtClean="0"/>
              <a:t>Advanced systems of care</a:t>
            </a:r>
          </a:p>
          <a:p>
            <a:pPr lvl="1"/>
            <a:r>
              <a:rPr lang="en-US" b="1" dirty="0" err="1"/>
              <a:t>IMP</a:t>
            </a:r>
            <a:r>
              <a:rPr lang="en-US" dirty="0" err="1"/>
              <a:t>lementation</a:t>
            </a:r>
            <a:r>
              <a:rPr lang="en-US" dirty="0"/>
              <a:t> of best </a:t>
            </a:r>
            <a:r>
              <a:rPr lang="en-US" b="1" dirty="0" err="1"/>
              <a:t>PR</a:t>
            </a:r>
            <a:r>
              <a:rPr lang="en-US" dirty="0" err="1"/>
              <a:t>actices</a:t>
            </a:r>
            <a:r>
              <a:rPr lang="en-US" dirty="0"/>
              <a:t> </a:t>
            </a:r>
            <a:r>
              <a:rPr lang="en-US" dirty="0" err="1"/>
              <a:t>f</a:t>
            </a:r>
            <a:r>
              <a:rPr lang="en-US" b="1" dirty="0" err="1"/>
              <a:t>O</a:t>
            </a:r>
            <a:r>
              <a:rPr lang="en-US" dirty="0" err="1"/>
              <a:t>r</a:t>
            </a:r>
            <a:r>
              <a:rPr lang="en-US" dirty="0"/>
              <a:t> acute stroke care – </a:t>
            </a:r>
            <a:r>
              <a:rPr lang="en-US" dirty="0" err="1"/>
              <a:t>de</a:t>
            </a:r>
            <a:r>
              <a:rPr lang="en-US" b="1" dirty="0" err="1"/>
              <a:t>VE</a:t>
            </a:r>
            <a:r>
              <a:rPr lang="en-US" dirty="0" err="1"/>
              <a:t>loping</a:t>
            </a:r>
            <a:r>
              <a:rPr lang="en-US" dirty="0"/>
              <a:t> and optimizing regional systems of </a:t>
            </a:r>
            <a:r>
              <a:rPr lang="en-US" b="1" dirty="0" smtClean="0"/>
              <a:t>Stroke </a:t>
            </a:r>
            <a:r>
              <a:rPr lang="en-US" b="1" dirty="0"/>
              <a:t>Care (IMPROVE Stroke Care</a:t>
            </a:r>
            <a:r>
              <a:rPr lang="en-US" b="1" dirty="0" smtClean="0"/>
              <a:t>)</a:t>
            </a:r>
            <a:endParaRPr lang="en-US" dirty="0" smtClean="0"/>
          </a:p>
          <a:p>
            <a:r>
              <a:rPr lang="en-US" dirty="0" err="1" smtClean="0"/>
              <a:t>Neuroprotection</a:t>
            </a:r>
            <a:endParaRPr lang="en-US" dirty="0" smtClean="0"/>
          </a:p>
          <a:p>
            <a:pPr lvl="1"/>
            <a:r>
              <a:rPr lang="en-US" dirty="0" smtClean="0"/>
              <a:t>ACTION2 Trial</a:t>
            </a:r>
          </a:p>
          <a:p>
            <a:r>
              <a:rPr lang="en-US" dirty="0" smtClean="0"/>
              <a:t>Alternative </a:t>
            </a:r>
            <a:r>
              <a:rPr lang="en-US" dirty="0" err="1" smtClean="0"/>
              <a:t>lytics</a:t>
            </a:r>
            <a:r>
              <a:rPr lang="en-US" dirty="0" smtClean="0"/>
              <a:t> and </a:t>
            </a:r>
            <a:r>
              <a:rPr lang="en-US" dirty="0" err="1" smtClean="0"/>
              <a:t>adjuvents</a:t>
            </a:r>
            <a:endParaRPr lang="en-US" dirty="0" smtClean="0"/>
          </a:p>
          <a:p>
            <a:r>
              <a:rPr lang="en-US" dirty="0" smtClean="0"/>
              <a:t>New secondary prevention agents</a:t>
            </a:r>
          </a:p>
          <a:p>
            <a:pPr lvl="1"/>
            <a:r>
              <a:rPr lang="en-US" dirty="0" smtClean="0"/>
              <a:t>PARFAIT Trial</a:t>
            </a:r>
          </a:p>
          <a:p>
            <a:r>
              <a:rPr lang="en-US" dirty="0" smtClean="0"/>
              <a:t>Recovery/Rehab trials – stem cells</a:t>
            </a:r>
          </a:p>
          <a:p>
            <a:r>
              <a:rPr lang="en-US" dirty="0" smtClean="0"/>
              <a:t>New devices</a:t>
            </a:r>
          </a:p>
          <a:p>
            <a:r>
              <a:rPr lang="en-US" dirty="0" smtClean="0">
                <a:solidFill>
                  <a:schemeClr val="tx1"/>
                </a:solidFill>
              </a:rPr>
              <a:t>Increasing public awareness</a:t>
            </a:r>
          </a:p>
          <a:p>
            <a:r>
              <a:rPr lang="en-US" dirty="0" smtClean="0">
                <a:solidFill>
                  <a:schemeClr val="tx1"/>
                </a:solidFill>
              </a:rPr>
              <a:t>Prevention</a:t>
            </a:r>
          </a:p>
        </p:txBody>
      </p:sp>
    </p:spTree>
    <p:extLst>
      <p:ext uri="{BB962C8B-B14F-4D97-AF65-F5344CB8AC3E}">
        <p14:creationId xmlns:p14="http://schemas.microsoft.com/office/powerpoint/2010/main" val="1022095169"/>
      </p:ext>
    </p:extLst>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body" idx="1"/>
          </p:nvPr>
        </p:nvSpPr>
        <p:spPr>
          <a:xfrm>
            <a:off x="1510632" y="3822583"/>
            <a:ext cx="6149473" cy="1792288"/>
          </a:xfrm>
        </p:spPr>
        <p:txBody>
          <a:bodyPr>
            <a:normAutofit fontScale="92500"/>
          </a:bodyPr>
          <a:lstStyle/>
          <a:p>
            <a:pPr marL="288925" indent="-288925">
              <a:buNone/>
            </a:pPr>
            <a:r>
              <a:rPr lang="en-US" sz="3200" dirty="0"/>
              <a:t>“Humanity’s greatest advances are not in its discoveries – but in how those discoveries are applied ...”</a:t>
            </a:r>
          </a:p>
        </p:txBody>
      </p:sp>
      <p:sp>
        <p:nvSpPr>
          <p:cNvPr id="959491" name="Text Box 3"/>
          <p:cNvSpPr txBox="1">
            <a:spLocks noChangeArrowheads="1"/>
          </p:cNvSpPr>
          <p:nvPr/>
        </p:nvSpPr>
        <p:spPr bwMode="blackWhite">
          <a:xfrm>
            <a:off x="3420477" y="6211686"/>
            <a:ext cx="3719899" cy="646315"/>
          </a:xfrm>
          <a:prstGeom prst="rect">
            <a:avLst/>
          </a:prstGeom>
          <a:noFill/>
          <a:ln>
            <a:noFill/>
          </a:ln>
          <a:effectLst/>
          <a:extLst>
            <a:ext uri="{909E8E84-426E-40dd-AFC4-6F175D3DCCD1}">
              <a14:hiddenFill xmlns:a14="http://schemas.microsoft.com/office/drawing/2010/main" xmlns="">
                <a:solidFill>
                  <a:schemeClr val="bg2"/>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425" tIns="45712" rIns="91425" bIns="45712">
            <a:spAutoFit/>
          </a:bodyPr>
          <a:lstStyle/>
          <a:p>
            <a:pPr defTabSz="457200">
              <a:defRPr/>
            </a:pPr>
            <a:r>
              <a:rPr lang="en-US" i="1" dirty="0">
                <a:solidFill>
                  <a:prstClr val="black"/>
                </a:solidFill>
                <a:latin typeface="Arial" charset="0"/>
              </a:rPr>
              <a:t>Bill Gates, June 7, 2007</a:t>
            </a:r>
          </a:p>
          <a:p>
            <a:pPr defTabSz="457200">
              <a:defRPr/>
            </a:pPr>
            <a:r>
              <a:rPr lang="en-US" i="1" dirty="0">
                <a:solidFill>
                  <a:prstClr val="black"/>
                </a:solidFill>
                <a:latin typeface="Arial" charset="0"/>
              </a:rPr>
              <a:t>Harvard Commencement Address</a:t>
            </a:r>
          </a:p>
        </p:txBody>
      </p:sp>
      <p:pic>
        <p:nvPicPr>
          <p:cNvPr id="132100" name="Picture 4" descr="gates4_wideweb__470x34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684" y="725991"/>
            <a:ext cx="4104105" cy="30436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61461287"/>
      </p:ext>
    </p:extLst>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MasterSp="0">
  <p:cSld>
    <p:bg>
      <p:bgPr>
        <a:blipFill rotWithShape="1">
          <a:blip r:embed="rId2">
            <a:alphaModFix amt="56000"/>
          </a:blip>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054979" y="6337310"/>
            <a:ext cx="757243" cy="365125"/>
          </a:xfrm>
          <a:prstGeom prst="rect">
            <a:avLst/>
          </a:prstGeom>
        </p:spPr>
        <p:txBody>
          <a:bodyPr/>
          <a:lstStyle/>
          <a:p>
            <a:fld id="{4F61E49A-B754-4595-A848-F4137009DDF4}" type="slidenum">
              <a:rPr lang="en-US" smtClean="0">
                <a:solidFill>
                  <a:srgbClr val="58595B"/>
                </a:solidFill>
              </a:rPr>
              <a:pPr/>
              <a:t>112</a:t>
            </a:fld>
            <a:endParaRPr lang="en-US">
              <a:solidFill>
                <a:srgbClr val="58595B"/>
              </a:solidFill>
            </a:endParaRPr>
          </a:p>
        </p:txBody>
      </p:sp>
      <p:sp>
        <p:nvSpPr>
          <p:cNvPr id="7" name="TextBox 6"/>
          <p:cNvSpPr txBox="1"/>
          <p:nvPr/>
        </p:nvSpPr>
        <p:spPr>
          <a:xfrm>
            <a:off x="289903" y="3036261"/>
            <a:ext cx="2740078" cy="769441"/>
          </a:xfrm>
          <a:prstGeom prst="rect">
            <a:avLst/>
          </a:prstGeom>
          <a:noFill/>
        </p:spPr>
        <p:txBody>
          <a:bodyPr wrap="none" rtlCol="0">
            <a:spAutoFit/>
          </a:bodyPr>
          <a:lstStyle/>
          <a:p>
            <a:r>
              <a:rPr lang="en-US" sz="4400" dirty="0" smtClean="0">
                <a:solidFill>
                  <a:srgbClr val="000090"/>
                </a:solidFill>
              </a:rPr>
              <a:t>Thank you!</a:t>
            </a:r>
            <a:endParaRPr lang="en-US" sz="4400" dirty="0">
              <a:solidFill>
                <a:srgbClr val="000090"/>
              </a:solidFill>
            </a:endParaRPr>
          </a:p>
        </p:txBody>
      </p:sp>
      <p:sp>
        <p:nvSpPr>
          <p:cNvPr id="5" name="Title 1"/>
          <p:cNvSpPr>
            <a:spLocks noGrp="1"/>
          </p:cNvSpPr>
          <p:nvPr>
            <p:ph type="title"/>
          </p:nvPr>
        </p:nvSpPr>
        <p:spPr>
          <a:xfrm>
            <a:off x="0" y="162087"/>
            <a:ext cx="9179903" cy="691079"/>
          </a:xfrm>
        </p:spPr>
        <p:txBody>
          <a:bodyPr>
            <a:normAutofit fontScale="90000"/>
          </a:bodyPr>
          <a:lstStyle/>
          <a:p>
            <a:pPr algn="ctr"/>
            <a:r>
              <a:rPr lang="en-US" dirty="0" smtClean="0">
                <a:solidFill>
                  <a:srgbClr val="000090"/>
                </a:solidFill>
              </a:rPr>
              <a:t>The Future of Acute Stroke Care is Bright</a:t>
            </a:r>
            <a:endParaRPr lang="en-US" dirty="0">
              <a:solidFill>
                <a:srgbClr val="000090"/>
              </a:solidFill>
            </a:endParaRPr>
          </a:p>
        </p:txBody>
      </p:sp>
      <p:sp>
        <p:nvSpPr>
          <p:cNvPr id="6" name="TextBox 5"/>
          <p:cNvSpPr txBox="1"/>
          <p:nvPr/>
        </p:nvSpPr>
        <p:spPr>
          <a:xfrm>
            <a:off x="277229" y="5741214"/>
            <a:ext cx="2752752" cy="769441"/>
          </a:xfrm>
          <a:prstGeom prst="rect">
            <a:avLst/>
          </a:prstGeom>
          <a:noFill/>
        </p:spPr>
        <p:txBody>
          <a:bodyPr wrap="none" rtlCol="0">
            <a:spAutoFit/>
          </a:bodyPr>
          <a:lstStyle/>
          <a:p>
            <a:r>
              <a:rPr lang="en-US" sz="4400" dirty="0" smtClean="0">
                <a:solidFill>
                  <a:srgbClr val="000090"/>
                </a:solidFill>
              </a:rPr>
              <a:t>Questions?</a:t>
            </a:r>
            <a:endParaRPr lang="en-US" sz="4400" dirty="0">
              <a:solidFill>
                <a:srgbClr val="000090"/>
              </a:solidFill>
            </a:endParaRPr>
          </a:p>
        </p:txBody>
      </p:sp>
    </p:spTree>
    <p:extLst>
      <p:ext uri="{BB962C8B-B14F-4D97-AF65-F5344CB8AC3E}">
        <p14:creationId xmlns:p14="http://schemas.microsoft.com/office/powerpoint/2010/main" val="567713874"/>
      </p:ext>
    </p:extLst>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APPENDICES</a:t>
            </a:r>
            <a:endParaRPr lang="en-US" dirty="0"/>
          </a:p>
        </p:txBody>
      </p:sp>
      <p:sp>
        <p:nvSpPr>
          <p:cNvPr id="4" name="Content Placeholder 3"/>
          <p:cNvSpPr>
            <a:spLocks noGrp="1"/>
          </p:cNvSpPr>
          <p:nvPr>
            <p:ph idx="1"/>
          </p:nvPr>
        </p:nvSpPr>
        <p:spPr/>
        <p:txBody>
          <a:bodyPr/>
          <a:lstStyle/>
          <a:p>
            <a:endParaRPr lang="en-US"/>
          </a:p>
        </p:txBody>
      </p:sp>
    </p:spTree>
    <p:extLst>
      <p:ext uri="{BB962C8B-B14F-4D97-AF65-F5344CB8AC3E}">
        <p14:creationId xmlns:p14="http://schemas.microsoft.com/office/powerpoint/2010/main" val="2012320629"/>
      </p:ext>
    </p:extLst>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ASPECTS Score</a:t>
            </a:r>
            <a:endParaRPr lang="en-US" dirty="0"/>
          </a:p>
        </p:txBody>
      </p:sp>
      <p:pic>
        <p:nvPicPr>
          <p:cNvPr id="4" name="Picture 3"/>
          <p:cNvPicPr>
            <a:picLocks noChangeAspect="1"/>
          </p:cNvPicPr>
          <p:nvPr/>
        </p:nvPicPr>
        <p:blipFill>
          <a:blip r:embed="rId2"/>
          <a:stretch>
            <a:fillRect/>
          </a:stretch>
        </p:blipFill>
        <p:spPr>
          <a:xfrm>
            <a:off x="1590842" y="1563118"/>
            <a:ext cx="5215021" cy="5002782"/>
          </a:xfrm>
          <a:prstGeom prst="rect">
            <a:avLst/>
          </a:prstGeom>
        </p:spPr>
      </p:pic>
    </p:spTree>
    <p:extLst>
      <p:ext uri="{BB962C8B-B14F-4D97-AF65-F5344CB8AC3E}">
        <p14:creationId xmlns:p14="http://schemas.microsoft.com/office/powerpoint/2010/main" val="4291015380"/>
      </p:ext>
    </p:extLst>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539B"/>
                </a:solidFill>
              </a:rPr>
              <a:t>NIHSS</a:t>
            </a:r>
            <a:endParaRPr lang="en-US" dirty="0">
              <a:solidFill>
                <a:srgbClr val="00539B"/>
              </a:solidFill>
            </a:endParaRPr>
          </a:p>
        </p:txBody>
      </p:sp>
      <p:sp>
        <p:nvSpPr>
          <p:cNvPr id="4" name="Slide Number Placeholder 3"/>
          <p:cNvSpPr>
            <a:spLocks noGrp="1"/>
          </p:cNvSpPr>
          <p:nvPr>
            <p:ph type="sldNum" sz="quarter" idx="4294967295"/>
          </p:nvPr>
        </p:nvSpPr>
        <p:spPr>
          <a:xfrm>
            <a:off x="8054979" y="6337310"/>
            <a:ext cx="757243" cy="365125"/>
          </a:xfrm>
          <a:prstGeom prst="rect">
            <a:avLst/>
          </a:prstGeom>
        </p:spPr>
        <p:txBody>
          <a:bodyPr/>
          <a:lstStyle/>
          <a:p>
            <a:fld id="{4F61E49A-B754-4595-A848-F4137009DDF4}" type="slidenum">
              <a:rPr lang="en-US" smtClean="0">
                <a:solidFill>
                  <a:srgbClr val="58595B"/>
                </a:solidFill>
              </a:rPr>
              <a:pPr/>
              <a:t>115</a:t>
            </a:fld>
            <a:endParaRPr lang="en-US">
              <a:solidFill>
                <a:srgbClr val="58595B"/>
              </a:solidFill>
            </a:endParaRPr>
          </a:p>
        </p:txBody>
      </p:sp>
      <p:sp>
        <p:nvSpPr>
          <p:cNvPr id="5" name="Content Placeholder 2"/>
          <p:cNvSpPr>
            <a:spLocks noGrp="1"/>
          </p:cNvSpPr>
          <p:nvPr>
            <p:ph idx="1"/>
          </p:nvPr>
        </p:nvSpPr>
        <p:spPr>
          <a:xfrm>
            <a:off x="357188" y="1743074"/>
            <a:ext cx="8321040" cy="4525963"/>
          </a:xfrm>
        </p:spPr>
        <p:txBody>
          <a:bodyPr>
            <a:normAutofit/>
          </a:bodyPr>
          <a:lstStyle/>
          <a:p>
            <a:r>
              <a:rPr lang="en-US" sz="2400" dirty="0" smtClean="0"/>
              <a:t>Requires significant training</a:t>
            </a:r>
          </a:p>
          <a:p>
            <a:r>
              <a:rPr lang="en-US" sz="2400" dirty="0" smtClean="0"/>
              <a:t>Assesses </a:t>
            </a:r>
            <a:r>
              <a:rPr lang="en-US" sz="2400" i="1" dirty="0" smtClean="0">
                <a:solidFill>
                  <a:srgbClr val="1675F6"/>
                </a:solidFill>
              </a:rPr>
              <a:t>Severity</a:t>
            </a:r>
            <a:endParaRPr lang="en-US" sz="2400" dirty="0" smtClean="0">
              <a:solidFill>
                <a:srgbClr val="1675F6"/>
              </a:solidFill>
            </a:endParaRPr>
          </a:p>
          <a:p>
            <a:r>
              <a:rPr lang="en-US" sz="2400" dirty="0" smtClean="0"/>
              <a:t>Skewed to LMCA strokes</a:t>
            </a:r>
          </a:p>
          <a:p>
            <a:r>
              <a:rPr lang="en-US" sz="2400" dirty="0" smtClean="0"/>
              <a:t>Used by acute stroke team</a:t>
            </a:r>
            <a:br>
              <a:rPr lang="en-US" sz="2400" dirty="0" smtClean="0"/>
            </a:br>
            <a:r>
              <a:rPr lang="en-US" sz="2400" dirty="0" smtClean="0"/>
              <a:t>for </a:t>
            </a:r>
            <a:r>
              <a:rPr lang="en-US" sz="2400" i="1" dirty="0" smtClean="0">
                <a:solidFill>
                  <a:srgbClr val="1675F6"/>
                </a:solidFill>
              </a:rPr>
              <a:t>communication</a:t>
            </a:r>
            <a:r>
              <a:rPr lang="en-US" sz="2400" dirty="0" smtClean="0"/>
              <a:t> purposes</a:t>
            </a:r>
            <a:endParaRPr lang="en-US" sz="2400" dirty="0"/>
          </a:p>
        </p:txBody>
      </p:sp>
      <p:pic>
        <p:nvPicPr>
          <p:cNvPr id="6" name="Picture 5"/>
          <p:cNvPicPr>
            <a:picLocks noChangeAspect="1"/>
          </p:cNvPicPr>
          <p:nvPr/>
        </p:nvPicPr>
        <p:blipFill>
          <a:blip r:embed="rId2"/>
          <a:stretch>
            <a:fillRect/>
          </a:stretch>
        </p:blipFill>
        <p:spPr>
          <a:xfrm>
            <a:off x="4724400" y="838199"/>
            <a:ext cx="3581400" cy="5942243"/>
          </a:xfrm>
          <a:prstGeom prst="rect">
            <a:avLst/>
          </a:prstGeom>
        </p:spPr>
      </p:pic>
    </p:spTree>
    <p:extLst>
      <p:ext uri="{BB962C8B-B14F-4D97-AF65-F5344CB8AC3E}">
        <p14:creationId xmlns:p14="http://schemas.microsoft.com/office/powerpoint/2010/main" val="2248043318"/>
      </p:ext>
    </p:extLst>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Cerebral Vasculature Review</a:t>
            </a:r>
            <a:endParaRPr lang="en-US" dirty="0"/>
          </a:p>
        </p:txBody>
      </p:sp>
      <p:pic>
        <p:nvPicPr>
          <p:cNvPr id="4" name="Picture 3"/>
          <p:cNvPicPr>
            <a:picLocks noChangeAspect="1"/>
          </p:cNvPicPr>
          <p:nvPr/>
        </p:nvPicPr>
        <p:blipFill>
          <a:blip r:embed="rId2"/>
          <a:stretch>
            <a:fillRect/>
          </a:stretch>
        </p:blipFill>
        <p:spPr>
          <a:xfrm>
            <a:off x="1751263" y="1673026"/>
            <a:ext cx="5761790" cy="4978186"/>
          </a:xfrm>
          <a:prstGeom prst="rect">
            <a:avLst/>
          </a:prstGeom>
        </p:spPr>
      </p:pic>
    </p:spTree>
    <p:extLst>
      <p:ext uri="{BB962C8B-B14F-4D97-AF65-F5344CB8AC3E}">
        <p14:creationId xmlns:p14="http://schemas.microsoft.com/office/powerpoint/2010/main" val="1010032361"/>
      </p:ext>
    </p:extLst>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73789" y="802263"/>
            <a:ext cx="7833895" cy="1320800"/>
          </a:xfrm>
        </p:spPr>
        <p:txBody>
          <a:bodyPr/>
          <a:lstStyle/>
          <a:p>
            <a:r>
              <a:rPr lang="en-US" dirty="0"/>
              <a:t>Wall Street Journal- Feb 6, 2018</a:t>
            </a:r>
          </a:p>
        </p:txBody>
      </p:sp>
      <p:sp>
        <p:nvSpPr>
          <p:cNvPr id="3" name="Content Placeholder 2"/>
          <p:cNvSpPr>
            <a:spLocks noGrp="1"/>
          </p:cNvSpPr>
          <p:nvPr>
            <p:ph idx="1"/>
          </p:nvPr>
        </p:nvSpPr>
        <p:spPr>
          <a:xfrm>
            <a:off x="279482" y="1725429"/>
            <a:ext cx="8623886" cy="3493442"/>
          </a:xfrm>
        </p:spPr>
        <p:txBody>
          <a:bodyPr>
            <a:normAutofit fontScale="47500" lnSpcReduction="20000"/>
          </a:bodyPr>
          <a:lstStyle/>
          <a:p>
            <a:pPr marL="0" indent="0">
              <a:buNone/>
            </a:pPr>
            <a:endParaRPr lang="en-US" dirty="0"/>
          </a:p>
          <a:p>
            <a:pPr marL="457200" lvl="1" indent="0">
              <a:buNone/>
            </a:pPr>
            <a:endParaRPr lang="en-US" dirty="0"/>
          </a:p>
          <a:p>
            <a:pPr marL="0" indent="0">
              <a:buNone/>
            </a:pPr>
            <a:r>
              <a:rPr lang="en-US" sz="6700" dirty="0"/>
              <a:t>A Treatment Is Revolutionizing Stroke Care</a:t>
            </a:r>
          </a:p>
          <a:p>
            <a:pPr marL="0" indent="0">
              <a:buNone/>
            </a:pPr>
            <a:r>
              <a:rPr lang="en-US" sz="6700" dirty="0"/>
              <a:t>But Not Everyone Receives It</a:t>
            </a:r>
          </a:p>
          <a:p>
            <a:endParaRPr lang="en-US" sz="3600" dirty="0"/>
          </a:p>
          <a:p>
            <a:pPr marL="0" indent="0">
              <a:buNone/>
            </a:pPr>
            <a:r>
              <a:rPr lang="en-US" sz="3600" dirty="0"/>
              <a:t>The ‘thrombectomy’ is transforming stroke care, pre-empting brain damage in many patients, but </a:t>
            </a:r>
            <a:r>
              <a:rPr lang="en-US" sz="3600" dirty="0" smtClean="0"/>
              <a:t>the medical </a:t>
            </a:r>
            <a:r>
              <a:rPr lang="en-US" sz="3600" dirty="0"/>
              <a:t>establishment is far from making it standard practice</a:t>
            </a:r>
          </a:p>
          <a:p>
            <a:pPr marL="0" indent="0">
              <a:buNone/>
            </a:pPr>
            <a:r>
              <a:rPr lang="da-DK" sz="3600" dirty="0"/>
              <a:t>Feb. 6, 2018 11:07 a.m. ET</a:t>
            </a:r>
          </a:p>
          <a:p>
            <a:pPr marL="0" indent="0">
              <a:buNone/>
            </a:pPr>
            <a:r>
              <a:rPr lang="en-US" sz="3600" i="1" dirty="0"/>
              <a:t>By Thomas M. Burton</a:t>
            </a:r>
            <a:endParaRPr lang="en-US" sz="3600" dirty="0"/>
          </a:p>
        </p:txBody>
      </p:sp>
      <p:sp>
        <p:nvSpPr>
          <p:cNvPr id="6" name="Slide Number Placeholder 5"/>
          <p:cNvSpPr>
            <a:spLocks noGrp="1"/>
          </p:cNvSpPr>
          <p:nvPr>
            <p:ph type="sldNum" sz="quarter" idx="12"/>
          </p:nvPr>
        </p:nvSpPr>
        <p:spPr/>
        <p:txBody>
          <a:bodyPr/>
          <a:lstStyle/>
          <a:p>
            <a:fld id="{A7A38FE8-2E3D-4228-B312-156DA5C7A562}" type="slidenum">
              <a:rPr lang="en-US" smtClean="0"/>
              <a:t>117</a:t>
            </a:fld>
            <a:endParaRPr lang="en-US"/>
          </a:p>
        </p:txBody>
      </p:sp>
    </p:spTree>
    <p:extLst>
      <p:ext uri="{BB962C8B-B14F-4D97-AF65-F5344CB8AC3E}">
        <p14:creationId xmlns:p14="http://schemas.microsoft.com/office/powerpoint/2010/main" val="3038867982"/>
      </p:ext>
    </p:extLst>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A7A38FE8-2E3D-4228-B312-156DA5C7A562}" type="slidenum">
              <a:rPr lang="en-US" smtClean="0"/>
              <a:t>118</a:t>
            </a:fld>
            <a:endParaRPr lang="en-US"/>
          </a:p>
        </p:txBody>
      </p:sp>
      <p:pic>
        <p:nvPicPr>
          <p:cNvPr id="4" name="Picture 3" descr="Screen Shot 2018-04-24 at 11.39.2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4820" y="943810"/>
            <a:ext cx="4420476" cy="5647392"/>
          </a:xfrm>
          <a:prstGeom prst="rect">
            <a:avLst/>
          </a:prstGeom>
        </p:spPr>
      </p:pic>
      <p:grpSp>
        <p:nvGrpSpPr>
          <p:cNvPr id="11" name="Group 10"/>
          <p:cNvGrpSpPr/>
          <p:nvPr/>
        </p:nvGrpSpPr>
        <p:grpSpPr>
          <a:xfrm>
            <a:off x="1448429" y="3470108"/>
            <a:ext cx="4546940" cy="2749312"/>
            <a:chOff x="1931239" y="3470108"/>
            <a:chExt cx="6062586" cy="2749312"/>
          </a:xfrm>
        </p:grpSpPr>
        <p:sp>
          <p:nvSpPr>
            <p:cNvPr id="7" name="Rectangle 6"/>
            <p:cNvSpPr/>
            <p:nvPr/>
          </p:nvSpPr>
          <p:spPr>
            <a:xfrm>
              <a:off x="4989054" y="3470108"/>
              <a:ext cx="3004771" cy="1168043"/>
            </a:xfrm>
            <a:prstGeom prst="rect">
              <a:avLst/>
            </a:prstGeom>
            <a:noFill/>
            <a:ln w="317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960034" y="4971995"/>
              <a:ext cx="3004771" cy="437292"/>
            </a:xfrm>
            <a:prstGeom prst="rect">
              <a:avLst/>
            </a:prstGeom>
            <a:noFill/>
            <a:ln w="317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987707" y="5782128"/>
              <a:ext cx="3004771" cy="437292"/>
            </a:xfrm>
            <a:prstGeom prst="rect">
              <a:avLst/>
            </a:prstGeom>
            <a:noFill/>
            <a:ln w="317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931239" y="3825246"/>
              <a:ext cx="3004771" cy="437292"/>
            </a:xfrm>
            <a:prstGeom prst="rect">
              <a:avLst/>
            </a:prstGeom>
            <a:noFill/>
            <a:ln w="317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954536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n-US" dirty="0" smtClean="0"/>
              <a:t>History of Stroke Treatment</a:t>
            </a:r>
            <a:endParaRPr lang="en-US" dirty="0"/>
          </a:p>
        </p:txBody>
      </p:sp>
      <p:cxnSp>
        <p:nvCxnSpPr>
          <p:cNvPr id="6" name="Straight Arrow Connector 5"/>
          <p:cNvCxnSpPr/>
          <p:nvPr/>
        </p:nvCxnSpPr>
        <p:spPr>
          <a:xfrm flipV="1">
            <a:off x="389637" y="4440306"/>
            <a:ext cx="8139224" cy="28860"/>
          </a:xfrm>
          <a:prstGeom prst="straightConnector1">
            <a:avLst/>
          </a:prstGeom>
          <a:ln w="57150">
            <a:solidFill>
              <a:srgbClr val="000090"/>
            </a:solidFill>
            <a:tailEnd type="arrow"/>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3"/>
          <a:stretch>
            <a:fillRect/>
          </a:stretch>
        </p:blipFill>
        <p:spPr>
          <a:xfrm>
            <a:off x="118893" y="2525302"/>
            <a:ext cx="790275" cy="1104422"/>
          </a:xfrm>
          <a:prstGeom prst="rect">
            <a:avLst/>
          </a:prstGeom>
        </p:spPr>
      </p:pic>
      <p:cxnSp>
        <p:nvCxnSpPr>
          <p:cNvPr id="12" name="Straight Connector 11"/>
          <p:cNvCxnSpPr/>
          <p:nvPr/>
        </p:nvCxnSpPr>
        <p:spPr>
          <a:xfrm flipV="1">
            <a:off x="462812" y="4074852"/>
            <a:ext cx="0" cy="524696"/>
          </a:xfrm>
          <a:prstGeom prst="line">
            <a:avLst/>
          </a:prstGeom>
          <a:ln w="44450">
            <a:solidFill>
              <a:srgbClr val="00009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21773" y="3755165"/>
            <a:ext cx="787395" cy="369332"/>
          </a:xfrm>
          <a:prstGeom prst="rect">
            <a:avLst/>
          </a:prstGeom>
          <a:noFill/>
        </p:spPr>
        <p:txBody>
          <a:bodyPr wrap="none" rtlCol="0">
            <a:spAutoFit/>
          </a:bodyPr>
          <a:lstStyle/>
          <a:p>
            <a:r>
              <a:rPr lang="en-US" dirty="0" smtClean="0"/>
              <a:t>400BC</a:t>
            </a:r>
            <a:endParaRPr lang="en-US" dirty="0"/>
          </a:p>
        </p:txBody>
      </p:sp>
      <p:sp>
        <p:nvSpPr>
          <p:cNvPr id="2" name="TextBox 1"/>
          <p:cNvSpPr txBox="1"/>
          <p:nvPr/>
        </p:nvSpPr>
        <p:spPr>
          <a:xfrm>
            <a:off x="1674025" y="1417637"/>
            <a:ext cx="4617999" cy="2308324"/>
          </a:xfrm>
          <a:prstGeom prst="rect">
            <a:avLst/>
          </a:prstGeom>
          <a:noFill/>
        </p:spPr>
        <p:txBody>
          <a:bodyPr wrap="square" rtlCol="0">
            <a:spAutoFit/>
          </a:bodyPr>
          <a:lstStyle/>
          <a:p>
            <a:r>
              <a:rPr lang="en-US" dirty="0" smtClean="0"/>
              <a:t>1995!</a:t>
            </a:r>
          </a:p>
          <a:p>
            <a:pPr marL="285750" indent="-285750">
              <a:buFont typeface="Arial"/>
              <a:buChar char="•"/>
            </a:pPr>
            <a:r>
              <a:rPr lang="en-US" dirty="0" err="1" smtClean="0"/>
              <a:t>Coolio’s</a:t>
            </a:r>
            <a:r>
              <a:rPr lang="en-US" dirty="0" smtClean="0"/>
              <a:t> </a:t>
            </a:r>
            <a:r>
              <a:rPr lang="en-US" dirty="0" err="1" smtClean="0"/>
              <a:t>Gangta’s</a:t>
            </a:r>
            <a:r>
              <a:rPr lang="en-US" dirty="0" smtClean="0"/>
              <a:t> Paradise was No 1</a:t>
            </a:r>
          </a:p>
          <a:p>
            <a:pPr marL="285750" indent="-285750">
              <a:buFont typeface="Arial"/>
              <a:buChar char="•"/>
            </a:pPr>
            <a:r>
              <a:rPr lang="en-US" dirty="0" err="1" smtClean="0"/>
              <a:t>Braveheart</a:t>
            </a:r>
            <a:r>
              <a:rPr lang="en-US" dirty="0" smtClean="0"/>
              <a:t> won Best Picture</a:t>
            </a:r>
          </a:p>
          <a:p>
            <a:pPr marL="285750" indent="-285750">
              <a:buFont typeface="Arial"/>
              <a:buChar char="•"/>
            </a:pPr>
            <a:r>
              <a:rPr lang="en-US" dirty="0" smtClean="0"/>
              <a:t>OJ Trial</a:t>
            </a:r>
          </a:p>
          <a:p>
            <a:pPr marL="285750" indent="-285750">
              <a:buFont typeface="Arial"/>
              <a:buChar char="•"/>
            </a:pPr>
            <a:r>
              <a:rPr lang="en-US" dirty="0" smtClean="0"/>
              <a:t>Amazon sold it’s first book</a:t>
            </a:r>
          </a:p>
          <a:p>
            <a:pPr marL="285750" indent="-285750">
              <a:buFont typeface="Arial"/>
              <a:buChar char="•"/>
            </a:pPr>
            <a:r>
              <a:rPr lang="en-US" dirty="0" smtClean="0"/>
              <a:t>Toy Story – the first computer animated film</a:t>
            </a:r>
          </a:p>
          <a:p>
            <a:pPr marL="285750" indent="-285750">
              <a:buFont typeface="Arial"/>
              <a:buChar char="•"/>
            </a:pPr>
            <a:r>
              <a:rPr lang="en-US" dirty="0" err="1" smtClean="0"/>
              <a:t>Frappucino</a:t>
            </a:r>
            <a:r>
              <a:rPr lang="en-US" dirty="0" smtClean="0"/>
              <a:t> was released by Starbucks</a:t>
            </a:r>
          </a:p>
          <a:p>
            <a:pPr marL="285750" indent="-285750">
              <a:buFont typeface="Arial"/>
              <a:buChar char="•"/>
            </a:pPr>
            <a:r>
              <a:rPr lang="en-US" dirty="0" smtClean="0"/>
              <a:t>eBay went live</a:t>
            </a:r>
          </a:p>
        </p:txBody>
      </p:sp>
      <p:pic>
        <p:nvPicPr>
          <p:cNvPr id="3" name="Picture 2"/>
          <p:cNvPicPr>
            <a:picLocks noChangeAspect="1"/>
          </p:cNvPicPr>
          <p:nvPr/>
        </p:nvPicPr>
        <p:blipFill>
          <a:blip r:embed="rId4"/>
          <a:stretch>
            <a:fillRect/>
          </a:stretch>
        </p:blipFill>
        <p:spPr>
          <a:xfrm>
            <a:off x="4679230" y="4540543"/>
            <a:ext cx="3371501" cy="2251413"/>
          </a:xfrm>
          <a:prstGeom prst="rect">
            <a:avLst/>
          </a:prstGeom>
        </p:spPr>
      </p:pic>
      <p:grpSp>
        <p:nvGrpSpPr>
          <p:cNvPr id="13" name="Group 12"/>
          <p:cNvGrpSpPr/>
          <p:nvPr/>
        </p:nvGrpSpPr>
        <p:grpSpPr>
          <a:xfrm>
            <a:off x="520536" y="4720688"/>
            <a:ext cx="4010877" cy="873412"/>
            <a:chOff x="448381" y="4763978"/>
            <a:chExt cx="4010877" cy="873412"/>
          </a:xfrm>
        </p:grpSpPr>
        <p:sp>
          <p:nvSpPr>
            <p:cNvPr id="14" name="Left Brace 13"/>
            <p:cNvSpPr/>
            <p:nvPr/>
          </p:nvSpPr>
          <p:spPr>
            <a:xfrm rot="16200000">
              <a:off x="2208995" y="3003364"/>
              <a:ext cx="489649" cy="4010877"/>
            </a:xfrm>
            <a:prstGeom prst="leftBrace">
              <a:avLst>
                <a:gd name="adj1" fmla="val 49592"/>
                <a:gd name="adj2" fmla="val 49254"/>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TextBox 14"/>
            <p:cNvSpPr txBox="1"/>
            <p:nvPr/>
          </p:nvSpPr>
          <p:spPr>
            <a:xfrm>
              <a:off x="1674025" y="5268058"/>
              <a:ext cx="1522998" cy="369332"/>
            </a:xfrm>
            <a:prstGeom prst="rect">
              <a:avLst/>
            </a:prstGeom>
            <a:noFill/>
          </p:spPr>
          <p:txBody>
            <a:bodyPr wrap="none" rtlCol="0">
              <a:spAutoFit/>
            </a:bodyPr>
            <a:lstStyle/>
            <a:p>
              <a:r>
                <a:rPr lang="en-US" dirty="0" smtClean="0"/>
                <a:t>The Dark Ages</a:t>
              </a:r>
              <a:endParaRPr lang="en-US" dirty="0"/>
            </a:p>
          </p:txBody>
        </p:sp>
      </p:grpSp>
      <p:cxnSp>
        <p:nvCxnSpPr>
          <p:cNvPr id="16" name="Straight Connector 15"/>
          <p:cNvCxnSpPr/>
          <p:nvPr/>
        </p:nvCxnSpPr>
        <p:spPr>
          <a:xfrm flipV="1">
            <a:off x="4569374" y="4036778"/>
            <a:ext cx="0" cy="524696"/>
          </a:xfrm>
          <a:prstGeom prst="line">
            <a:avLst/>
          </a:prstGeom>
          <a:ln w="44450">
            <a:solidFill>
              <a:srgbClr val="000090"/>
            </a:solidFill>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4243052" y="3698447"/>
            <a:ext cx="652643" cy="369332"/>
          </a:xfrm>
          <a:prstGeom prst="rect">
            <a:avLst/>
          </a:prstGeom>
          <a:noFill/>
        </p:spPr>
        <p:txBody>
          <a:bodyPr wrap="none" rtlCol="0">
            <a:spAutoFit/>
          </a:bodyPr>
          <a:lstStyle/>
          <a:p>
            <a:r>
              <a:rPr lang="en-US" dirty="0" smtClean="0"/>
              <a:t>1995</a:t>
            </a:r>
            <a:endParaRPr lang="en-US" dirty="0"/>
          </a:p>
        </p:txBody>
      </p:sp>
    </p:spTree>
    <p:extLst>
      <p:ext uri="{BB962C8B-B14F-4D97-AF65-F5344CB8AC3E}">
        <p14:creationId xmlns:p14="http://schemas.microsoft.com/office/powerpoint/2010/main" val="31929232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n-US" dirty="0" smtClean="0"/>
              <a:t>History of Stroke Treatment</a:t>
            </a:r>
            <a:endParaRPr lang="en-US" dirty="0"/>
          </a:p>
        </p:txBody>
      </p:sp>
      <p:cxnSp>
        <p:nvCxnSpPr>
          <p:cNvPr id="6" name="Straight Arrow Connector 5"/>
          <p:cNvCxnSpPr/>
          <p:nvPr/>
        </p:nvCxnSpPr>
        <p:spPr>
          <a:xfrm flipV="1">
            <a:off x="389637" y="4440306"/>
            <a:ext cx="8139224" cy="28860"/>
          </a:xfrm>
          <a:prstGeom prst="straightConnector1">
            <a:avLst/>
          </a:prstGeom>
          <a:ln w="57150">
            <a:solidFill>
              <a:srgbClr val="000090"/>
            </a:solidFill>
            <a:tailEnd type="arrow"/>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3"/>
          <a:stretch>
            <a:fillRect/>
          </a:stretch>
        </p:blipFill>
        <p:spPr>
          <a:xfrm>
            <a:off x="118893" y="2525302"/>
            <a:ext cx="790275" cy="1104422"/>
          </a:xfrm>
          <a:prstGeom prst="rect">
            <a:avLst/>
          </a:prstGeom>
        </p:spPr>
      </p:pic>
      <p:cxnSp>
        <p:nvCxnSpPr>
          <p:cNvPr id="12" name="Straight Connector 11"/>
          <p:cNvCxnSpPr/>
          <p:nvPr/>
        </p:nvCxnSpPr>
        <p:spPr>
          <a:xfrm flipV="1">
            <a:off x="462812" y="4074852"/>
            <a:ext cx="0" cy="524696"/>
          </a:xfrm>
          <a:prstGeom prst="line">
            <a:avLst/>
          </a:prstGeom>
          <a:ln w="44450">
            <a:solidFill>
              <a:srgbClr val="00009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21773" y="3739485"/>
            <a:ext cx="787395" cy="369332"/>
          </a:xfrm>
          <a:prstGeom prst="rect">
            <a:avLst/>
          </a:prstGeom>
          <a:noFill/>
        </p:spPr>
        <p:txBody>
          <a:bodyPr wrap="none" rtlCol="0">
            <a:spAutoFit/>
          </a:bodyPr>
          <a:lstStyle/>
          <a:p>
            <a:r>
              <a:rPr lang="en-US" dirty="0" smtClean="0"/>
              <a:t>400BC</a:t>
            </a:r>
            <a:endParaRPr lang="en-US" dirty="0"/>
          </a:p>
        </p:txBody>
      </p:sp>
      <p:grpSp>
        <p:nvGrpSpPr>
          <p:cNvPr id="13" name="Group 12"/>
          <p:cNvGrpSpPr/>
          <p:nvPr/>
        </p:nvGrpSpPr>
        <p:grpSpPr>
          <a:xfrm>
            <a:off x="520536" y="4720688"/>
            <a:ext cx="4010877" cy="873412"/>
            <a:chOff x="448381" y="4763978"/>
            <a:chExt cx="4010877" cy="873412"/>
          </a:xfrm>
        </p:grpSpPr>
        <p:sp>
          <p:nvSpPr>
            <p:cNvPr id="14" name="Left Brace 13"/>
            <p:cNvSpPr/>
            <p:nvPr/>
          </p:nvSpPr>
          <p:spPr>
            <a:xfrm rot="16200000">
              <a:off x="2208995" y="3003364"/>
              <a:ext cx="489649" cy="4010877"/>
            </a:xfrm>
            <a:prstGeom prst="leftBrace">
              <a:avLst>
                <a:gd name="adj1" fmla="val 49592"/>
                <a:gd name="adj2" fmla="val 49254"/>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TextBox 14"/>
            <p:cNvSpPr txBox="1"/>
            <p:nvPr/>
          </p:nvSpPr>
          <p:spPr>
            <a:xfrm>
              <a:off x="1674025" y="5268058"/>
              <a:ext cx="1522998" cy="369332"/>
            </a:xfrm>
            <a:prstGeom prst="rect">
              <a:avLst/>
            </a:prstGeom>
            <a:noFill/>
          </p:spPr>
          <p:txBody>
            <a:bodyPr wrap="none" rtlCol="0">
              <a:spAutoFit/>
            </a:bodyPr>
            <a:lstStyle/>
            <a:p>
              <a:r>
                <a:rPr lang="en-US" dirty="0" smtClean="0"/>
                <a:t>The Dark Ages</a:t>
              </a:r>
              <a:endParaRPr lang="en-US" dirty="0"/>
            </a:p>
          </p:txBody>
        </p:sp>
      </p:grpSp>
      <p:pic>
        <p:nvPicPr>
          <p:cNvPr id="16" name="Picture 15"/>
          <p:cNvPicPr>
            <a:picLocks noChangeAspect="1"/>
          </p:cNvPicPr>
          <p:nvPr/>
        </p:nvPicPr>
        <p:blipFill>
          <a:blip r:embed="rId4"/>
          <a:stretch>
            <a:fillRect/>
          </a:stretch>
        </p:blipFill>
        <p:spPr>
          <a:xfrm>
            <a:off x="4208857" y="4570688"/>
            <a:ext cx="3399792" cy="2441051"/>
          </a:xfrm>
          <a:prstGeom prst="rect">
            <a:avLst/>
          </a:prstGeom>
        </p:spPr>
      </p:pic>
      <p:pic>
        <p:nvPicPr>
          <p:cNvPr id="19" name="Picture 18" descr="Screen Shot 2017-11-28 at 9.02.12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4351" y="1583400"/>
            <a:ext cx="5703724" cy="1999243"/>
          </a:xfrm>
          <a:prstGeom prst="rect">
            <a:avLst/>
          </a:prstGeom>
        </p:spPr>
      </p:pic>
      <p:cxnSp>
        <p:nvCxnSpPr>
          <p:cNvPr id="21" name="Straight Connector 20"/>
          <p:cNvCxnSpPr/>
          <p:nvPr/>
        </p:nvCxnSpPr>
        <p:spPr>
          <a:xfrm flipV="1">
            <a:off x="4569374" y="4036778"/>
            <a:ext cx="0" cy="524696"/>
          </a:xfrm>
          <a:prstGeom prst="line">
            <a:avLst/>
          </a:prstGeom>
          <a:ln w="44450">
            <a:solidFill>
              <a:srgbClr val="000090"/>
            </a:solidFill>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4243052" y="3698447"/>
            <a:ext cx="652643" cy="369332"/>
          </a:xfrm>
          <a:prstGeom prst="rect">
            <a:avLst/>
          </a:prstGeom>
          <a:noFill/>
        </p:spPr>
        <p:txBody>
          <a:bodyPr wrap="none" rtlCol="0">
            <a:spAutoFit/>
          </a:bodyPr>
          <a:lstStyle/>
          <a:p>
            <a:r>
              <a:rPr lang="en-US" dirty="0" smtClean="0"/>
              <a:t>1995</a:t>
            </a:r>
            <a:endParaRPr lang="en-US" dirty="0"/>
          </a:p>
        </p:txBody>
      </p:sp>
      <p:sp>
        <p:nvSpPr>
          <p:cNvPr id="24" name="TextBox 23"/>
          <p:cNvSpPr txBox="1"/>
          <p:nvPr/>
        </p:nvSpPr>
        <p:spPr>
          <a:xfrm>
            <a:off x="4780245" y="3634015"/>
            <a:ext cx="1769685" cy="461665"/>
          </a:xfrm>
          <a:prstGeom prst="rect">
            <a:avLst/>
          </a:prstGeom>
          <a:noFill/>
        </p:spPr>
        <p:txBody>
          <a:bodyPr wrap="none" rtlCol="0">
            <a:spAutoFit/>
          </a:bodyPr>
          <a:lstStyle/>
          <a:p>
            <a:r>
              <a:rPr lang="en-US" sz="2400" dirty="0" smtClean="0"/>
              <a:t>- NINDS Trial</a:t>
            </a:r>
            <a:endParaRPr lang="en-US" sz="2400" dirty="0"/>
          </a:p>
        </p:txBody>
      </p:sp>
    </p:spTree>
    <p:extLst>
      <p:ext uri="{BB962C8B-B14F-4D97-AF65-F5344CB8AC3E}">
        <p14:creationId xmlns:p14="http://schemas.microsoft.com/office/powerpoint/2010/main" val="2634977050"/>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878958"/>
            <a:ext cx="8229600" cy="691079"/>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4000" b="0" i="0" kern="1200">
                <a:solidFill>
                  <a:schemeClr val="tx1"/>
                </a:solidFill>
                <a:latin typeface="Arial"/>
                <a:ea typeface="+mj-ea"/>
                <a:cs typeface="Arial"/>
              </a:defRPr>
            </a:lvl1pPr>
          </a:lstStyle>
          <a:p>
            <a:r>
              <a:rPr lang="en-US" dirty="0" smtClean="0"/>
              <a:t>NINDS – The Highlights</a:t>
            </a:r>
            <a:endParaRPr lang="en-US" dirty="0"/>
          </a:p>
        </p:txBody>
      </p:sp>
      <p:pic>
        <p:nvPicPr>
          <p:cNvPr id="5" name="Picture 4" descr="Screen Shot 2017-11-28 at 9.28.1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5587" y="1570037"/>
            <a:ext cx="3981969" cy="4924267"/>
          </a:xfrm>
          <a:prstGeom prst="rect">
            <a:avLst/>
          </a:prstGeom>
        </p:spPr>
      </p:pic>
      <p:sp>
        <p:nvSpPr>
          <p:cNvPr id="2" name="Rectangle 1"/>
          <p:cNvSpPr/>
          <p:nvPr/>
        </p:nvSpPr>
        <p:spPr>
          <a:xfrm>
            <a:off x="2395587" y="3930316"/>
            <a:ext cx="4154939" cy="1136316"/>
          </a:xfrm>
          <a:prstGeom prst="rect">
            <a:avLst/>
          </a:prstGeom>
          <a:noFill/>
          <a:ln w="3492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14231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Modified Rankin Scale</a:t>
            </a:r>
            <a:endParaRPr lang="en-US" dirty="0"/>
          </a:p>
        </p:txBody>
      </p:sp>
      <p:pic>
        <p:nvPicPr>
          <p:cNvPr id="4" name="Picture 3"/>
          <p:cNvPicPr>
            <a:picLocks noChangeAspect="1"/>
          </p:cNvPicPr>
          <p:nvPr/>
        </p:nvPicPr>
        <p:blipFill>
          <a:blip r:embed="rId3"/>
          <a:stretch>
            <a:fillRect/>
          </a:stretch>
        </p:blipFill>
        <p:spPr>
          <a:xfrm>
            <a:off x="1317994" y="1539987"/>
            <a:ext cx="6376735" cy="4706013"/>
          </a:xfrm>
          <a:prstGeom prst="rect">
            <a:avLst/>
          </a:prstGeom>
        </p:spPr>
      </p:pic>
      <p:sp>
        <p:nvSpPr>
          <p:cNvPr id="5" name="TextBox 4"/>
          <p:cNvSpPr txBox="1"/>
          <p:nvPr/>
        </p:nvSpPr>
        <p:spPr>
          <a:xfrm>
            <a:off x="0" y="6581001"/>
            <a:ext cx="4506362" cy="276999"/>
          </a:xfrm>
          <a:prstGeom prst="rect">
            <a:avLst/>
          </a:prstGeom>
          <a:noFill/>
        </p:spPr>
        <p:txBody>
          <a:bodyPr wrap="none" rtlCol="0">
            <a:spAutoFit/>
          </a:bodyPr>
          <a:lstStyle/>
          <a:p>
            <a:r>
              <a:rPr lang="en-US" sz="1200" dirty="0"/>
              <a:t>Image: http://</a:t>
            </a:r>
            <a:r>
              <a:rPr lang="en-US" sz="1200" dirty="0" err="1"/>
              <a:t>www.neuroems.com</a:t>
            </a:r>
            <a:r>
              <a:rPr lang="en-US" sz="1200" dirty="0"/>
              <a:t>/2014/06/17/stroke-the-survivor/</a:t>
            </a:r>
          </a:p>
        </p:txBody>
      </p:sp>
      <p:sp>
        <p:nvSpPr>
          <p:cNvPr id="3" name="Rectangle 2"/>
          <p:cNvSpPr/>
          <p:nvPr/>
        </p:nvSpPr>
        <p:spPr>
          <a:xfrm>
            <a:off x="3048000" y="1574211"/>
            <a:ext cx="3159760" cy="2251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879416"/>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Modified Rankin Scale</a:t>
            </a:r>
            <a:endParaRPr lang="en-US" dirty="0"/>
          </a:p>
        </p:txBody>
      </p:sp>
      <p:pic>
        <p:nvPicPr>
          <p:cNvPr id="4" name="Picture 3"/>
          <p:cNvPicPr>
            <a:picLocks noChangeAspect="1"/>
          </p:cNvPicPr>
          <p:nvPr/>
        </p:nvPicPr>
        <p:blipFill>
          <a:blip r:embed="rId3"/>
          <a:stretch>
            <a:fillRect/>
          </a:stretch>
        </p:blipFill>
        <p:spPr>
          <a:xfrm>
            <a:off x="2336734" y="3325157"/>
            <a:ext cx="4339255" cy="3202359"/>
          </a:xfrm>
          <a:prstGeom prst="rect">
            <a:avLst/>
          </a:prstGeom>
        </p:spPr>
      </p:pic>
      <p:sp>
        <p:nvSpPr>
          <p:cNvPr id="5" name="TextBox 4"/>
          <p:cNvSpPr txBox="1"/>
          <p:nvPr/>
        </p:nvSpPr>
        <p:spPr>
          <a:xfrm>
            <a:off x="0" y="6581001"/>
            <a:ext cx="4506362" cy="276999"/>
          </a:xfrm>
          <a:prstGeom prst="rect">
            <a:avLst/>
          </a:prstGeom>
          <a:noFill/>
        </p:spPr>
        <p:txBody>
          <a:bodyPr wrap="none" rtlCol="0">
            <a:spAutoFit/>
          </a:bodyPr>
          <a:lstStyle/>
          <a:p>
            <a:r>
              <a:rPr lang="en-US" sz="1200" dirty="0"/>
              <a:t>Image: http://</a:t>
            </a:r>
            <a:r>
              <a:rPr lang="en-US" sz="1200" dirty="0" err="1"/>
              <a:t>www.neuroems.com</a:t>
            </a:r>
            <a:r>
              <a:rPr lang="en-US" sz="1200" dirty="0"/>
              <a:t>/2014/06/17/stroke-the-survivor/</a:t>
            </a:r>
          </a:p>
        </p:txBody>
      </p:sp>
      <p:sp>
        <p:nvSpPr>
          <p:cNvPr id="3" name="Rectangle 2"/>
          <p:cNvSpPr/>
          <p:nvPr/>
        </p:nvSpPr>
        <p:spPr>
          <a:xfrm>
            <a:off x="3048000" y="1574211"/>
            <a:ext cx="3159760" cy="2251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457200" y="1799976"/>
            <a:ext cx="8365959" cy="1938992"/>
          </a:xfrm>
          <a:prstGeom prst="rect">
            <a:avLst/>
          </a:prstGeom>
          <a:noFill/>
        </p:spPr>
        <p:txBody>
          <a:bodyPr wrap="square" rtlCol="0">
            <a:spAutoFit/>
          </a:bodyPr>
          <a:lstStyle/>
          <a:p>
            <a:pPr marL="342900" lvl="1" indent="-342900">
              <a:buFont typeface="Arial"/>
              <a:buChar char="•"/>
            </a:pPr>
            <a:r>
              <a:rPr lang="en-US" sz="2400" dirty="0" err="1" smtClean="0"/>
              <a:t>mRS</a:t>
            </a:r>
            <a:r>
              <a:rPr lang="en-US" sz="2400" dirty="0" smtClean="0"/>
              <a:t> </a:t>
            </a:r>
            <a:r>
              <a:rPr lang="en-US" sz="2400" dirty="0"/>
              <a:t>is ordinal and clinical differences between points are vastly </a:t>
            </a:r>
            <a:r>
              <a:rPr lang="en-US" sz="2400" dirty="0" smtClean="0"/>
              <a:t>different</a:t>
            </a:r>
          </a:p>
          <a:p>
            <a:pPr marL="342900" lvl="1" indent="-342900">
              <a:buFont typeface="Arial"/>
              <a:buChar char="•"/>
            </a:pPr>
            <a:r>
              <a:rPr lang="en-US" sz="2400" dirty="0" smtClean="0"/>
              <a:t>Has become standard measure, typically at 90 days, for all stroke trial outcomes</a:t>
            </a:r>
            <a:endParaRPr lang="en-US" sz="2400" dirty="0"/>
          </a:p>
          <a:p>
            <a:pPr marL="342900" indent="-342900">
              <a:buFont typeface="Arial"/>
              <a:buChar char="•"/>
            </a:pPr>
            <a:endParaRPr lang="en-US" sz="2400" dirty="0"/>
          </a:p>
        </p:txBody>
      </p:sp>
    </p:spTree>
    <p:extLst>
      <p:ext uri="{BB962C8B-B14F-4D97-AF65-F5344CB8AC3E}">
        <p14:creationId xmlns:p14="http://schemas.microsoft.com/office/powerpoint/2010/main" val="1930757622"/>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878958"/>
            <a:ext cx="8229600" cy="691079"/>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4000" b="0" i="0" kern="1200">
                <a:solidFill>
                  <a:schemeClr val="tx1"/>
                </a:solidFill>
                <a:latin typeface="Arial"/>
                <a:ea typeface="+mj-ea"/>
                <a:cs typeface="Arial"/>
              </a:defRPr>
            </a:lvl1pPr>
          </a:lstStyle>
          <a:p>
            <a:r>
              <a:rPr lang="en-US" dirty="0" smtClean="0"/>
              <a:t>NINDS – The Highlights</a:t>
            </a:r>
            <a:endParaRPr lang="en-US" dirty="0"/>
          </a:p>
        </p:txBody>
      </p:sp>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0" y="1762358"/>
            <a:ext cx="6881906" cy="431198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8" name="Text Box 106"/>
          <p:cNvSpPr txBox="1">
            <a:spLocks noChangeArrowheads="1"/>
          </p:cNvSpPr>
          <p:nvPr/>
        </p:nvSpPr>
        <p:spPr bwMode="auto">
          <a:xfrm>
            <a:off x="91141" y="6580830"/>
            <a:ext cx="8733118" cy="276999"/>
          </a:xfrm>
          <a:prstGeom prst="rect">
            <a:avLst/>
          </a:prstGeom>
          <a:noFill/>
          <a:ln w="9525">
            <a:noFill/>
            <a:miter lim="800000"/>
            <a:headEnd/>
            <a:tailEnd/>
          </a:ln>
        </p:spPr>
        <p:txBody>
          <a:bodyPr wrap="square">
            <a:prstTxWarp prst="textNoShape">
              <a:avLst/>
            </a:prstTxWarp>
            <a:spAutoFit/>
          </a:bodyPr>
          <a:lstStyle/>
          <a:p>
            <a:r>
              <a:rPr lang="en-US" sz="1200" kern="1200" smtClean="0"/>
              <a:t>1. Marler JR, et al. Early stroke treatment associated with better outcome The NINDS rt-PA Stroke Study. </a:t>
            </a:r>
            <a:r>
              <a:rPr lang="en-US" sz="1200" i="1" kern="1200" smtClean="0"/>
              <a:t>Neurology</a:t>
            </a:r>
            <a:r>
              <a:rPr lang="en-US" sz="1200" kern="1200" smtClean="0"/>
              <a:t>. 2000;55:1649–1655. </a:t>
            </a:r>
            <a:endParaRPr lang="en-US" sz="1200" kern="1200" dirty="0">
              <a:solidFill>
                <a:schemeClr val="tx2"/>
              </a:solidFill>
            </a:endParaRPr>
          </a:p>
        </p:txBody>
      </p:sp>
    </p:spTree>
    <p:extLst>
      <p:ext uri="{BB962C8B-B14F-4D97-AF65-F5344CB8AC3E}">
        <p14:creationId xmlns:p14="http://schemas.microsoft.com/office/powerpoint/2010/main" val="3389474362"/>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878958"/>
            <a:ext cx="8229600" cy="691079"/>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4000" b="0" i="0" kern="1200">
                <a:solidFill>
                  <a:schemeClr val="tx1"/>
                </a:solidFill>
                <a:latin typeface="Arial"/>
                <a:ea typeface="+mj-ea"/>
                <a:cs typeface="Arial"/>
              </a:defRPr>
            </a:lvl1pPr>
          </a:lstStyle>
          <a:p>
            <a:r>
              <a:rPr lang="en-US" dirty="0" smtClean="0"/>
              <a:t>NINDS – The Highlights</a:t>
            </a:r>
            <a:endParaRPr lang="en-US" dirty="0"/>
          </a:p>
        </p:txBody>
      </p:sp>
      <p:sp>
        <p:nvSpPr>
          <p:cNvPr id="8" name="Text Box 106"/>
          <p:cNvSpPr txBox="1">
            <a:spLocks noChangeArrowheads="1"/>
          </p:cNvSpPr>
          <p:nvPr/>
        </p:nvSpPr>
        <p:spPr bwMode="auto">
          <a:xfrm>
            <a:off x="91141" y="6580830"/>
            <a:ext cx="8733118" cy="276999"/>
          </a:xfrm>
          <a:prstGeom prst="rect">
            <a:avLst/>
          </a:prstGeom>
          <a:noFill/>
          <a:ln w="9525">
            <a:noFill/>
            <a:miter lim="800000"/>
            <a:headEnd/>
            <a:tailEnd/>
          </a:ln>
        </p:spPr>
        <p:txBody>
          <a:bodyPr wrap="square">
            <a:prstTxWarp prst="textNoShape">
              <a:avLst/>
            </a:prstTxWarp>
            <a:spAutoFit/>
          </a:bodyPr>
          <a:lstStyle/>
          <a:p>
            <a:r>
              <a:rPr lang="en-US" sz="1200" kern="1200" smtClean="0"/>
              <a:t>1. Marler JR, et al. Early stroke treatment associated with better outcome The NINDS rt-PA Stroke Study. </a:t>
            </a:r>
            <a:r>
              <a:rPr lang="en-US" sz="1200" i="1" kern="1200" smtClean="0"/>
              <a:t>Neurology</a:t>
            </a:r>
            <a:r>
              <a:rPr lang="en-US" sz="1200" kern="1200" smtClean="0"/>
              <a:t>. 2000;55:1649–1655. </a:t>
            </a:r>
            <a:endParaRPr lang="en-US" sz="1200" kern="1200" dirty="0">
              <a:solidFill>
                <a:schemeClr val="tx2"/>
              </a:solidFill>
            </a:endParaRPr>
          </a:p>
        </p:txBody>
      </p:sp>
      <p:pic>
        <p:nvPicPr>
          <p:cNvPr id="2" name="Picture 1"/>
          <p:cNvPicPr>
            <a:picLocks noChangeAspect="1"/>
          </p:cNvPicPr>
          <p:nvPr/>
        </p:nvPicPr>
        <p:blipFill>
          <a:blip r:embed="rId3"/>
          <a:stretch>
            <a:fillRect/>
          </a:stretch>
        </p:blipFill>
        <p:spPr>
          <a:xfrm>
            <a:off x="2312487" y="1675811"/>
            <a:ext cx="3806362" cy="3900181"/>
          </a:xfrm>
          <a:prstGeom prst="rect">
            <a:avLst/>
          </a:prstGeom>
        </p:spPr>
      </p:pic>
      <p:sp>
        <p:nvSpPr>
          <p:cNvPr id="5" name="Rectangle 4"/>
          <p:cNvSpPr/>
          <p:nvPr/>
        </p:nvSpPr>
        <p:spPr>
          <a:xfrm>
            <a:off x="2511037" y="3578714"/>
            <a:ext cx="3463499" cy="187594"/>
          </a:xfrm>
          <a:prstGeom prst="rect">
            <a:avLst/>
          </a:prstGeom>
          <a:noFill/>
          <a:ln w="2222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511037" y="4077441"/>
            <a:ext cx="3463499" cy="187594"/>
          </a:xfrm>
          <a:prstGeom prst="rect">
            <a:avLst/>
          </a:prstGeom>
          <a:noFill/>
          <a:ln w="2222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4374769"/>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 word on </a:t>
            </a:r>
            <a:r>
              <a:rPr lang="en-US" dirty="0" err="1" smtClean="0"/>
              <a:t>sICH</a:t>
            </a:r>
            <a:endParaRPr lang="en-US" dirty="0"/>
          </a:p>
        </p:txBody>
      </p:sp>
      <p:sp>
        <p:nvSpPr>
          <p:cNvPr id="3" name="Content Placeholder 2"/>
          <p:cNvSpPr>
            <a:spLocks noGrp="1"/>
          </p:cNvSpPr>
          <p:nvPr>
            <p:ph idx="1"/>
          </p:nvPr>
        </p:nvSpPr>
        <p:spPr/>
        <p:txBody>
          <a:bodyPr/>
          <a:lstStyle/>
          <a:p>
            <a:r>
              <a:rPr lang="en-US" i="1" dirty="0" smtClean="0"/>
              <a:t>Symptomatic</a:t>
            </a:r>
            <a:r>
              <a:rPr lang="en-US" dirty="0" smtClean="0"/>
              <a:t> ICH</a:t>
            </a:r>
          </a:p>
          <a:p>
            <a:r>
              <a:rPr lang="en-US" dirty="0" smtClean="0"/>
              <a:t>Estimates vary depending on trial examined</a:t>
            </a:r>
          </a:p>
          <a:p>
            <a:pPr lvl="1"/>
            <a:r>
              <a:rPr lang="en-US" dirty="0" smtClean="0"/>
              <a:t>Varying definitions</a:t>
            </a:r>
          </a:p>
          <a:p>
            <a:pPr lvl="1"/>
            <a:r>
              <a:rPr lang="en-US" dirty="0" smtClean="0"/>
              <a:t>SITS MOST and ECASS2 definitions best identify ICH that effects </a:t>
            </a:r>
            <a:r>
              <a:rPr lang="en-US" dirty="0" err="1" smtClean="0"/>
              <a:t>pt</a:t>
            </a:r>
            <a:r>
              <a:rPr lang="en-US" dirty="0" smtClean="0"/>
              <a:t> outcome</a:t>
            </a:r>
          </a:p>
          <a:p>
            <a:r>
              <a:rPr lang="en-US" i="1" dirty="0" smtClean="0"/>
              <a:t>Modern</a:t>
            </a:r>
            <a:r>
              <a:rPr lang="en-US" dirty="0" smtClean="0"/>
              <a:t> review of GWTG data, 4.7% rate using NINDS definition</a:t>
            </a:r>
          </a:p>
          <a:p>
            <a:pPr marL="0" indent="0">
              <a:buNone/>
            </a:pPr>
            <a:endParaRPr lang="en-US" dirty="0"/>
          </a:p>
        </p:txBody>
      </p:sp>
    </p:spTree>
    <p:extLst>
      <p:ext uri="{BB962C8B-B14F-4D97-AF65-F5344CB8AC3E}">
        <p14:creationId xmlns:p14="http://schemas.microsoft.com/office/powerpoint/2010/main" val="283732115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Objectives</a:t>
            </a:r>
            <a:endParaRPr lang="en-US" dirty="0"/>
          </a:p>
        </p:txBody>
      </p:sp>
      <p:sp>
        <p:nvSpPr>
          <p:cNvPr id="3" name="Content Placeholder 2"/>
          <p:cNvSpPr>
            <a:spLocks noGrp="1"/>
          </p:cNvSpPr>
          <p:nvPr>
            <p:ph idx="1"/>
          </p:nvPr>
        </p:nvSpPr>
        <p:spPr/>
        <p:txBody>
          <a:bodyPr>
            <a:normAutofit/>
          </a:bodyPr>
          <a:lstStyle/>
          <a:p>
            <a:r>
              <a:rPr lang="en-US" sz="2800" dirty="0" smtClean="0"/>
              <a:t>Review the burden of stroke in America</a:t>
            </a:r>
          </a:p>
          <a:p>
            <a:r>
              <a:rPr lang="en-US" sz="2800" dirty="0" smtClean="0"/>
              <a:t>Discuss the history of acute stroke treatment</a:t>
            </a:r>
          </a:p>
          <a:p>
            <a:r>
              <a:rPr lang="en-US" sz="2800" dirty="0" smtClean="0"/>
              <a:t>Briefly examine data behind </a:t>
            </a:r>
            <a:r>
              <a:rPr lang="en-US" sz="2800" dirty="0" err="1" smtClean="0"/>
              <a:t>tPA</a:t>
            </a:r>
            <a:r>
              <a:rPr lang="en-US" sz="2800" dirty="0" smtClean="0"/>
              <a:t> </a:t>
            </a:r>
          </a:p>
          <a:p>
            <a:r>
              <a:rPr lang="en-US" sz="2800" dirty="0" smtClean="0"/>
              <a:t>Examine several trials’ data, both historically and very recently, regarding </a:t>
            </a:r>
            <a:r>
              <a:rPr lang="en-US" sz="2800" dirty="0"/>
              <a:t>e</a:t>
            </a:r>
            <a:r>
              <a:rPr lang="en-US" sz="2800" dirty="0" smtClean="0"/>
              <a:t>ndovascular </a:t>
            </a:r>
            <a:r>
              <a:rPr lang="en-US" sz="2800" dirty="0" err="1" smtClean="0"/>
              <a:t>thrombectomy</a:t>
            </a:r>
            <a:endParaRPr lang="en-US" sz="2800" dirty="0" smtClean="0"/>
          </a:p>
          <a:p>
            <a:r>
              <a:rPr lang="en-US" sz="2800" dirty="0" smtClean="0"/>
              <a:t>Discuss how these trials shaped 2018 AHA Guidelines</a:t>
            </a:r>
          </a:p>
        </p:txBody>
      </p:sp>
    </p:spTree>
    <p:extLst>
      <p:ext uri="{BB962C8B-B14F-4D97-AF65-F5344CB8AC3E}">
        <p14:creationId xmlns:p14="http://schemas.microsoft.com/office/powerpoint/2010/main" val="2717962013"/>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n-US" dirty="0" smtClean="0"/>
              <a:t>History of Stroke Treatment</a:t>
            </a:r>
            <a:endParaRPr lang="en-US" dirty="0"/>
          </a:p>
        </p:txBody>
      </p:sp>
      <p:cxnSp>
        <p:nvCxnSpPr>
          <p:cNvPr id="6" name="Straight Arrow Connector 5"/>
          <p:cNvCxnSpPr/>
          <p:nvPr/>
        </p:nvCxnSpPr>
        <p:spPr>
          <a:xfrm flipV="1">
            <a:off x="389637" y="4440306"/>
            <a:ext cx="8139224" cy="28860"/>
          </a:xfrm>
          <a:prstGeom prst="straightConnector1">
            <a:avLst/>
          </a:prstGeom>
          <a:ln w="57150">
            <a:solidFill>
              <a:srgbClr val="000090"/>
            </a:solidFill>
            <a:tailEnd type="arrow"/>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3"/>
          <a:stretch>
            <a:fillRect/>
          </a:stretch>
        </p:blipFill>
        <p:spPr>
          <a:xfrm>
            <a:off x="118893" y="2525302"/>
            <a:ext cx="790275" cy="1104422"/>
          </a:xfrm>
          <a:prstGeom prst="rect">
            <a:avLst/>
          </a:prstGeom>
        </p:spPr>
      </p:pic>
      <p:cxnSp>
        <p:nvCxnSpPr>
          <p:cNvPr id="12" name="Straight Connector 11"/>
          <p:cNvCxnSpPr/>
          <p:nvPr/>
        </p:nvCxnSpPr>
        <p:spPr>
          <a:xfrm flipV="1">
            <a:off x="462812" y="4074852"/>
            <a:ext cx="0" cy="524696"/>
          </a:xfrm>
          <a:prstGeom prst="line">
            <a:avLst/>
          </a:prstGeom>
          <a:ln w="44450">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4569374" y="4036778"/>
            <a:ext cx="0" cy="524696"/>
          </a:xfrm>
          <a:prstGeom prst="line">
            <a:avLst/>
          </a:prstGeom>
          <a:ln w="44450">
            <a:solidFill>
              <a:srgbClr val="00009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21773" y="3739485"/>
            <a:ext cx="787395" cy="369332"/>
          </a:xfrm>
          <a:prstGeom prst="rect">
            <a:avLst/>
          </a:prstGeom>
          <a:noFill/>
        </p:spPr>
        <p:txBody>
          <a:bodyPr wrap="none" rtlCol="0">
            <a:spAutoFit/>
          </a:bodyPr>
          <a:lstStyle/>
          <a:p>
            <a:r>
              <a:rPr lang="en-US" dirty="0" smtClean="0"/>
              <a:t>400BC</a:t>
            </a:r>
            <a:endParaRPr lang="en-US" dirty="0"/>
          </a:p>
        </p:txBody>
      </p:sp>
      <p:sp>
        <p:nvSpPr>
          <p:cNvPr id="8" name="TextBox 7"/>
          <p:cNvSpPr txBox="1"/>
          <p:nvPr/>
        </p:nvSpPr>
        <p:spPr>
          <a:xfrm>
            <a:off x="4243052" y="3698447"/>
            <a:ext cx="652643" cy="369332"/>
          </a:xfrm>
          <a:prstGeom prst="rect">
            <a:avLst/>
          </a:prstGeom>
          <a:noFill/>
        </p:spPr>
        <p:txBody>
          <a:bodyPr wrap="none" rtlCol="0">
            <a:spAutoFit/>
          </a:bodyPr>
          <a:lstStyle/>
          <a:p>
            <a:r>
              <a:rPr lang="en-US" dirty="0" smtClean="0"/>
              <a:t>1995</a:t>
            </a:r>
            <a:endParaRPr lang="en-US" dirty="0"/>
          </a:p>
        </p:txBody>
      </p:sp>
      <p:grpSp>
        <p:nvGrpSpPr>
          <p:cNvPr id="13" name="Group 12"/>
          <p:cNvGrpSpPr/>
          <p:nvPr/>
        </p:nvGrpSpPr>
        <p:grpSpPr>
          <a:xfrm>
            <a:off x="520536" y="4763978"/>
            <a:ext cx="4010877" cy="873412"/>
            <a:chOff x="448381" y="4763978"/>
            <a:chExt cx="4010877" cy="873412"/>
          </a:xfrm>
        </p:grpSpPr>
        <p:sp>
          <p:nvSpPr>
            <p:cNvPr id="14" name="Left Brace 13"/>
            <p:cNvSpPr/>
            <p:nvPr/>
          </p:nvSpPr>
          <p:spPr>
            <a:xfrm rot="16200000">
              <a:off x="2208995" y="3003364"/>
              <a:ext cx="489649" cy="4010877"/>
            </a:xfrm>
            <a:prstGeom prst="leftBrace">
              <a:avLst>
                <a:gd name="adj1" fmla="val 49592"/>
                <a:gd name="adj2" fmla="val 49254"/>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TextBox 14"/>
            <p:cNvSpPr txBox="1"/>
            <p:nvPr/>
          </p:nvSpPr>
          <p:spPr>
            <a:xfrm>
              <a:off x="1674025" y="5268058"/>
              <a:ext cx="1522998" cy="369332"/>
            </a:xfrm>
            <a:prstGeom prst="rect">
              <a:avLst/>
            </a:prstGeom>
            <a:noFill/>
          </p:spPr>
          <p:txBody>
            <a:bodyPr wrap="none" rtlCol="0">
              <a:spAutoFit/>
            </a:bodyPr>
            <a:lstStyle/>
            <a:p>
              <a:r>
                <a:rPr lang="en-US" dirty="0" smtClean="0"/>
                <a:t>The Dark Ages</a:t>
              </a:r>
              <a:endParaRPr lang="en-US" dirty="0"/>
            </a:p>
          </p:txBody>
        </p:sp>
      </p:grpSp>
      <p:cxnSp>
        <p:nvCxnSpPr>
          <p:cNvPr id="17" name="Straight Connector 16"/>
          <p:cNvCxnSpPr/>
          <p:nvPr/>
        </p:nvCxnSpPr>
        <p:spPr>
          <a:xfrm flipV="1">
            <a:off x="4572130" y="3391128"/>
            <a:ext cx="236979" cy="330393"/>
          </a:xfrm>
          <a:prstGeom prst="line">
            <a:avLst/>
          </a:prstGeom>
          <a:ln w="44450">
            <a:solidFill>
              <a:srgbClr val="000090"/>
            </a:solidFill>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rot="18670030">
            <a:off x="4457070" y="2568145"/>
            <a:ext cx="1605878" cy="461665"/>
          </a:xfrm>
          <a:prstGeom prst="rect">
            <a:avLst/>
          </a:prstGeom>
          <a:noFill/>
        </p:spPr>
        <p:txBody>
          <a:bodyPr wrap="none" rtlCol="0">
            <a:spAutoFit/>
          </a:bodyPr>
          <a:lstStyle/>
          <a:p>
            <a:r>
              <a:rPr lang="en-US" sz="2400" dirty="0" smtClean="0"/>
              <a:t>NINDS Trial</a:t>
            </a:r>
            <a:endParaRPr lang="en-US" sz="2400" dirty="0"/>
          </a:p>
        </p:txBody>
      </p:sp>
      <p:cxnSp>
        <p:nvCxnSpPr>
          <p:cNvPr id="20" name="Straight Connector 19"/>
          <p:cNvCxnSpPr/>
          <p:nvPr/>
        </p:nvCxnSpPr>
        <p:spPr>
          <a:xfrm flipV="1">
            <a:off x="6208193" y="4039870"/>
            <a:ext cx="0" cy="524696"/>
          </a:xfrm>
          <a:prstGeom prst="line">
            <a:avLst/>
          </a:prstGeom>
          <a:ln w="44450">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6208193" y="3404605"/>
            <a:ext cx="236979" cy="330393"/>
          </a:xfrm>
          <a:prstGeom prst="line">
            <a:avLst/>
          </a:prstGeom>
          <a:ln w="44450">
            <a:solidFill>
              <a:srgbClr val="000090"/>
            </a:solidFill>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5881871" y="3719470"/>
            <a:ext cx="652643" cy="369332"/>
          </a:xfrm>
          <a:prstGeom prst="rect">
            <a:avLst/>
          </a:prstGeom>
          <a:noFill/>
        </p:spPr>
        <p:txBody>
          <a:bodyPr wrap="none" rtlCol="0">
            <a:spAutoFit/>
          </a:bodyPr>
          <a:lstStyle/>
          <a:p>
            <a:r>
              <a:rPr lang="en-US" dirty="0" smtClean="0"/>
              <a:t>2008</a:t>
            </a:r>
            <a:endParaRPr lang="en-US" dirty="0"/>
          </a:p>
        </p:txBody>
      </p:sp>
      <p:grpSp>
        <p:nvGrpSpPr>
          <p:cNvPr id="5" name="Group 4"/>
          <p:cNvGrpSpPr/>
          <p:nvPr/>
        </p:nvGrpSpPr>
        <p:grpSpPr>
          <a:xfrm>
            <a:off x="4572130" y="2297252"/>
            <a:ext cx="4413385" cy="4460860"/>
            <a:chOff x="4572130" y="2297252"/>
            <a:chExt cx="4413385" cy="4460860"/>
          </a:xfrm>
        </p:grpSpPr>
        <p:pic>
          <p:nvPicPr>
            <p:cNvPr id="3" name="Picture 2"/>
            <p:cNvPicPr>
              <a:picLocks noChangeAspect="1"/>
            </p:cNvPicPr>
            <p:nvPr/>
          </p:nvPicPr>
          <p:blipFill>
            <a:blip r:embed="rId4"/>
            <a:stretch>
              <a:fillRect/>
            </a:stretch>
          </p:blipFill>
          <p:spPr>
            <a:xfrm>
              <a:off x="4572130" y="4598245"/>
              <a:ext cx="4413385" cy="2159867"/>
            </a:xfrm>
            <a:prstGeom prst="rect">
              <a:avLst/>
            </a:prstGeom>
          </p:spPr>
        </p:pic>
        <p:sp>
          <p:nvSpPr>
            <p:cNvPr id="24" name="TextBox 23"/>
            <p:cNvSpPr txBox="1"/>
            <p:nvPr/>
          </p:nvSpPr>
          <p:spPr>
            <a:xfrm rot="18670030">
              <a:off x="6166291" y="2697511"/>
              <a:ext cx="1262184" cy="461665"/>
            </a:xfrm>
            <a:prstGeom prst="rect">
              <a:avLst/>
            </a:prstGeom>
            <a:noFill/>
          </p:spPr>
          <p:txBody>
            <a:bodyPr wrap="none" rtlCol="0">
              <a:spAutoFit/>
            </a:bodyPr>
            <a:lstStyle/>
            <a:p>
              <a:r>
                <a:rPr lang="en-US" sz="2400" dirty="0" smtClean="0"/>
                <a:t>ECASS III</a:t>
              </a:r>
              <a:endParaRPr lang="en-US" sz="2400" dirty="0"/>
            </a:p>
          </p:txBody>
        </p:sp>
      </p:grpSp>
    </p:spTree>
    <p:extLst>
      <p:ext uri="{BB962C8B-B14F-4D97-AF65-F5344CB8AC3E}">
        <p14:creationId xmlns:p14="http://schemas.microsoft.com/office/powerpoint/2010/main" val="5287764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09600" y="878958"/>
            <a:ext cx="8229600" cy="691079"/>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4000" b="0" i="0" kern="1200">
                <a:solidFill>
                  <a:schemeClr val="tx1"/>
                </a:solidFill>
                <a:latin typeface="Arial"/>
                <a:ea typeface="+mj-ea"/>
                <a:cs typeface="Arial"/>
              </a:defRPr>
            </a:lvl1pPr>
          </a:lstStyle>
          <a:p>
            <a:r>
              <a:rPr lang="en-US" dirty="0" smtClean="0"/>
              <a:t>ECASS III – The Highlights</a:t>
            </a:r>
            <a:endParaRPr lang="en-US" dirty="0"/>
          </a:p>
        </p:txBody>
      </p:sp>
      <p:pic>
        <p:nvPicPr>
          <p:cNvPr id="8" name="Picture 7"/>
          <p:cNvPicPr>
            <a:picLocks noChangeAspect="1"/>
          </p:cNvPicPr>
          <p:nvPr/>
        </p:nvPicPr>
        <p:blipFill>
          <a:blip r:embed="rId3"/>
          <a:stretch>
            <a:fillRect/>
          </a:stretch>
        </p:blipFill>
        <p:spPr>
          <a:xfrm>
            <a:off x="-1106" y="2718213"/>
            <a:ext cx="4711838" cy="1316939"/>
          </a:xfrm>
          <a:prstGeom prst="rect">
            <a:avLst/>
          </a:prstGeom>
        </p:spPr>
      </p:pic>
      <p:pic>
        <p:nvPicPr>
          <p:cNvPr id="7" name="Picture 6"/>
          <p:cNvPicPr>
            <a:picLocks noChangeAspect="1"/>
          </p:cNvPicPr>
          <p:nvPr/>
        </p:nvPicPr>
        <p:blipFill>
          <a:blip r:embed="rId4"/>
          <a:stretch>
            <a:fillRect/>
          </a:stretch>
        </p:blipFill>
        <p:spPr>
          <a:xfrm>
            <a:off x="4473688" y="2059744"/>
            <a:ext cx="4591154" cy="4398068"/>
          </a:xfrm>
          <a:prstGeom prst="rect">
            <a:avLst/>
          </a:prstGeom>
        </p:spPr>
      </p:pic>
    </p:spTree>
    <p:extLst>
      <p:ext uri="{BB962C8B-B14F-4D97-AF65-F5344CB8AC3E}">
        <p14:creationId xmlns:p14="http://schemas.microsoft.com/office/powerpoint/2010/main" val="617098258"/>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7-11-28 at 11.02.3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493" y="1417637"/>
            <a:ext cx="7979669" cy="5043967"/>
          </a:xfrm>
          <a:prstGeom prst="rect">
            <a:avLst/>
          </a:prstGeom>
        </p:spPr>
      </p:pic>
      <p:sp>
        <p:nvSpPr>
          <p:cNvPr id="2" name="Title 1"/>
          <p:cNvSpPr>
            <a:spLocks noGrp="1"/>
          </p:cNvSpPr>
          <p:nvPr>
            <p:ph type="title"/>
          </p:nvPr>
        </p:nvSpPr>
        <p:spPr/>
        <p:txBody>
          <a:bodyPr>
            <a:normAutofit fontScale="90000"/>
          </a:bodyPr>
          <a:lstStyle/>
          <a:p>
            <a:r>
              <a:rPr lang="en-US" dirty="0" smtClean="0"/>
              <a:t>4.5 Hour Window</a:t>
            </a:r>
            <a:endParaRPr lang="en-US" dirty="0"/>
          </a:p>
        </p:txBody>
      </p:sp>
      <p:cxnSp>
        <p:nvCxnSpPr>
          <p:cNvPr id="7" name="Straight Connector 6"/>
          <p:cNvCxnSpPr/>
          <p:nvPr/>
        </p:nvCxnSpPr>
        <p:spPr>
          <a:xfrm flipH="1" flipV="1">
            <a:off x="3304756" y="2121256"/>
            <a:ext cx="1" cy="3694158"/>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flipV="1">
            <a:off x="7079399" y="2121256"/>
            <a:ext cx="1" cy="3694158"/>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15449" y="6559444"/>
            <a:ext cx="4329375" cy="276999"/>
          </a:xfrm>
          <a:prstGeom prst="rect">
            <a:avLst/>
          </a:prstGeom>
          <a:noFill/>
        </p:spPr>
        <p:txBody>
          <a:bodyPr wrap="square" rtlCol="0">
            <a:spAutoFit/>
          </a:bodyPr>
          <a:lstStyle/>
          <a:p>
            <a:r>
              <a:rPr lang="fr-FR" sz="1200" dirty="0" smtClean="0"/>
              <a:t>Lees et. Al. Lancet </a:t>
            </a:r>
            <a:r>
              <a:rPr lang="fr-FR" sz="1200" dirty="0"/>
              <a:t>2010; 375: 1695–703</a:t>
            </a:r>
            <a:endParaRPr lang="en-US" sz="1200" dirty="0"/>
          </a:p>
        </p:txBody>
      </p:sp>
    </p:spTree>
    <p:extLst>
      <p:ext uri="{BB962C8B-B14F-4D97-AF65-F5344CB8AC3E}">
        <p14:creationId xmlns:p14="http://schemas.microsoft.com/office/powerpoint/2010/main" val="476999603"/>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4.5 Hour Window</a:t>
            </a:r>
            <a:endParaRPr lang="en-US" dirty="0"/>
          </a:p>
        </p:txBody>
      </p:sp>
      <p:pic>
        <p:nvPicPr>
          <p:cNvPr id="4" name="Picture 3"/>
          <p:cNvPicPr>
            <a:picLocks noChangeAspect="1"/>
          </p:cNvPicPr>
          <p:nvPr/>
        </p:nvPicPr>
        <p:blipFill>
          <a:blip r:embed="rId3"/>
          <a:stretch>
            <a:fillRect/>
          </a:stretch>
        </p:blipFill>
        <p:spPr>
          <a:xfrm>
            <a:off x="2236843" y="1417637"/>
            <a:ext cx="4968681" cy="5092057"/>
          </a:xfrm>
          <a:prstGeom prst="rect">
            <a:avLst/>
          </a:prstGeom>
        </p:spPr>
      </p:pic>
      <p:sp>
        <p:nvSpPr>
          <p:cNvPr id="5" name="TextBox 4"/>
          <p:cNvSpPr txBox="1"/>
          <p:nvPr/>
        </p:nvSpPr>
        <p:spPr>
          <a:xfrm>
            <a:off x="0" y="6552984"/>
            <a:ext cx="2934818" cy="461665"/>
          </a:xfrm>
          <a:prstGeom prst="rect">
            <a:avLst/>
          </a:prstGeom>
          <a:noFill/>
        </p:spPr>
        <p:txBody>
          <a:bodyPr wrap="none" rtlCol="0">
            <a:spAutoFit/>
          </a:bodyPr>
          <a:lstStyle/>
          <a:p>
            <a:r>
              <a:rPr lang="en-US" sz="1200" dirty="0" err="1" smtClean="0"/>
              <a:t>Emberson</a:t>
            </a:r>
            <a:r>
              <a:rPr lang="en-US" sz="1200" dirty="0" smtClean="0"/>
              <a:t> et. al. </a:t>
            </a:r>
            <a:r>
              <a:rPr lang="fr-FR" sz="1200" b="1" i="1" dirty="0"/>
              <a:t>Lancet </a:t>
            </a:r>
            <a:r>
              <a:rPr lang="fr-FR" sz="1200" b="1" dirty="0"/>
              <a:t>2014; 384: 1929–35 </a:t>
            </a:r>
            <a:endParaRPr lang="fr-FR" sz="1200" dirty="0"/>
          </a:p>
          <a:p>
            <a:endParaRPr lang="en-US" sz="1200" dirty="0"/>
          </a:p>
        </p:txBody>
      </p:sp>
      <p:cxnSp>
        <p:nvCxnSpPr>
          <p:cNvPr id="7" name="Straight Connector 6"/>
          <p:cNvCxnSpPr/>
          <p:nvPr/>
        </p:nvCxnSpPr>
        <p:spPr>
          <a:xfrm flipH="1" flipV="1">
            <a:off x="5455012" y="3795165"/>
            <a:ext cx="14431" cy="1774927"/>
          </a:xfrm>
          <a:prstGeom prst="line">
            <a:avLst/>
          </a:prstGeom>
          <a:ln w="15875">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52024288"/>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Recanalization Hypothesis</a:t>
            </a:r>
            <a:endParaRPr lang="en-US" dirty="0"/>
          </a:p>
        </p:txBody>
      </p:sp>
      <p:sp>
        <p:nvSpPr>
          <p:cNvPr id="3" name="Content Placeholder 2"/>
          <p:cNvSpPr>
            <a:spLocks noGrp="1"/>
          </p:cNvSpPr>
          <p:nvPr>
            <p:ph idx="1"/>
          </p:nvPr>
        </p:nvSpPr>
        <p:spPr/>
        <p:txBody>
          <a:bodyPr/>
          <a:lstStyle/>
          <a:p>
            <a:pPr marL="0" indent="0" algn="ctr">
              <a:buNone/>
            </a:pPr>
            <a:r>
              <a:rPr lang="en-US" dirty="0" smtClean="0"/>
              <a:t>Re-opening a vessel (acutely) should improve clinical outcomes in ischemic stroke.</a:t>
            </a:r>
          </a:p>
          <a:p>
            <a:pPr marL="0" indent="0">
              <a:buNone/>
            </a:pPr>
            <a:endParaRPr lang="en-US" dirty="0"/>
          </a:p>
        </p:txBody>
      </p:sp>
    </p:spTree>
    <p:extLst>
      <p:ext uri="{BB962C8B-B14F-4D97-AF65-F5344CB8AC3E}">
        <p14:creationId xmlns:p14="http://schemas.microsoft.com/office/powerpoint/2010/main" val="2288087562"/>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Recanalization Hypothesis</a:t>
            </a:r>
            <a:endParaRPr lang="en-US" dirty="0"/>
          </a:p>
        </p:txBody>
      </p:sp>
      <p:sp>
        <p:nvSpPr>
          <p:cNvPr id="3" name="Content Placeholder 2"/>
          <p:cNvSpPr>
            <a:spLocks noGrp="1"/>
          </p:cNvSpPr>
          <p:nvPr>
            <p:ph idx="1"/>
          </p:nvPr>
        </p:nvSpPr>
        <p:spPr/>
        <p:txBody>
          <a:bodyPr/>
          <a:lstStyle/>
          <a:p>
            <a:pPr marL="0" indent="0" algn="ctr">
              <a:buNone/>
            </a:pPr>
            <a:r>
              <a:rPr lang="en-US" dirty="0" smtClean="0"/>
              <a:t>Re-opening a vessel (acutely) should improve clinical outcomes in ischemic stroke.</a:t>
            </a:r>
          </a:p>
          <a:p>
            <a:endParaRPr lang="en-US" dirty="0"/>
          </a:p>
          <a:p>
            <a:pPr marL="0" indent="0" algn="ctr">
              <a:buNone/>
            </a:pPr>
            <a:r>
              <a:rPr lang="en-US" dirty="0" smtClean="0"/>
              <a:t>…But does it?</a:t>
            </a:r>
            <a:endParaRPr lang="en-US" dirty="0"/>
          </a:p>
        </p:txBody>
      </p:sp>
    </p:spTree>
    <p:extLst>
      <p:ext uri="{BB962C8B-B14F-4D97-AF65-F5344CB8AC3E}">
        <p14:creationId xmlns:p14="http://schemas.microsoft.com/office/powerpoint/2010/main" val="1986920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Recanalization Hypothesis</a:t>
            </a:r>
            <a:endParaRPr lang="en-US" dirty="0"/>
          </a:p>
        </p:txBody>
      </p:sp>
      <p:sp>
        <p:nvSpPr>
          <p:cNvPr id="3" name="Content Placeholder 2"/>
          <p:cNvSpPr>
            <a:spLocks noGrp="1"/>
          </p:cNvSpPr>
          <p:nvPr>
            <p:ph idx="1"/>
          </p:nvPr>
        </p:nvSpPr>
        <p:spPr/>
        <p:txBody>
          <a:bodyPr/>
          <a:lstStyle/>
          <a:p>
            <a:r>
              <a:rPr lang="en-US" dirty="0" smtClean="0"/>
              <a:t>Several factors may weaken this assumption:</a:t>
            </a:r>
          </a:p>
          <a:p>
            <a:pPr lvl="1"/>
            <a:r>
              <a:rPr lang="en-US" dirty="0" smtClean="0"/>
              <a:t>Recanalization of large arteries may not be enough due to distal small emboli (no reflow)</a:t>
            </a:r>
          </a:p>
        </p:txBody>
      </p:sp>
      <p:pic>
        <p:nvPicPr>
          <p:cNvPr id="4" name="Picture 3"/>
          <p:cNvPicPr>
            <a:picLocks noChangeAspect="1"/>
          </p:cNvPicPr>
          <p:nvPr/>
        </p:nvPicPr>
        <p:blipFill>
          <a:blip r:embed="rId2"/>
          <a:stretch>
            <a:fillRect/>
          </a:stretch>
        </p:blipFill>
        <p:spPr>
          <a:xfrm>
            <a:off x="1229895" y="3643770"/>
            <a:ext cx="6229684" cy="3195321"/>
          </a:xfrm>
          <a:prstGeom prst="rect">
            <a:avLst/>
          </a:prstGeom>
        </p:spPr>
      </p:pic>
      <p:sp>
        <p:nvSpPr>
          <p:cNvPr id="5" name="Rectangle 4"/>
          <p:cNvSpPr/>
          <p:nvPr/>
        </p:nvSpPr>
        <p:spPr>
          <a:xfrm>
            <a:off x="4438316" y="3643770"/>
            <a:ext cx="3168316" cy="31953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5404280" y="6604433"/>
            <a:ext cx="3739720" cy="261610"/>
          </a:xfrm>
          <a:prstGeom prst="rect">
            <a:avLst/>
          </a:prstGeom>
          <a:noFill/>
        </p:spPr>
        <p:txBody>
          <a:bodyPr wrap="none" rtlCol="0">
            <a:spAutoFit/>
          </a:bodyPr>
          <a:lstStyle/>
          <a:p>
            <a:r>
              <a:rPr lang="en-US" sz="1100" dirty="0" smtClean="0"/>
              <a:t>Image: </a:t>
            </a:r>
            <a:r>
              <a:rPr lang="en-US" sz="1100" dirty="0" err="1"/>
              <a:t>A</a:t>
            </a:r>
            <a:r>
              <a:rPr lang="en-US" sz="1100" dirty="0" err="1" smtClean="0"/>
              <a:t>mki</a:t>
            </a:r>
            <a:r>
              <a:rPr lang="en-US" sz="1100" dirty="0" smtClean="0"/>
              <a:t> and </a:t>
            </a:r>
            <a:r>
              <a:rPr lang="en-US" sz="1100" dirty="0"/>
              <a:t>W</a:t>
            </a:r>
            <a:r>
              <a:rPr lang="en-US" sz="1100" dirty="0" smtClean="0"/>
              <a:t>egener. Int. J. Mol. Sci. 2017, 18(12), 2669. </a:t>
            </a:r>
            <a:endParaRPr lang="en-US" sz="1100" dirty="0"/>
          </a:p>
        </p:txBody>
      </p:sp>
    </p:spTree>
    <p:extLst>
      <p:ext uri="{BB962C8B-B14F-4D97-AF65-F5344CB8AC3E}">
        <p14:creationId xmlns:p14="http://schemas.microsoft.com/office/powerpoint/2010/main" val="976094672"/>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Recanalization Hypothesis</a:t>
            </a:r>
            <a:endParaRPr lang="en-US" dirty="0"/>
          </a:p>
        </p:txBody>
      </p:sp>
      <p:sp>
        <p:nvSpPr>
          <p:cNvPr id="3" name="Content Placeholder 2"/>
          <p:cNvSpPr>
            <a:spLocks noGrp="1"/>
          </p:cNvSpPr>
          <p:nvPr>
            <p:ph idx="1"/>
          </p:nvPr>
        </p:nvSpPr>
        <p:spPr/>
        <p:txBody>
          <a:bodyPr/>
          <a:lstStyle/>
          <a:p>
            <a:r>
              <a:rPr lang="en-US" dirty="0" smtClean="0"/>
              <a:t>Several factors may weaken this assumption:</a:t>
            </a:r>
          </a:p>
          <a:p>
            <a:pPr lvl="1"/>
            <a:r>
              <a:rPr lang="en-US" dirty="0" smtClean="0"/>
              <a:t>Good collaterals may negate need to </a:t>
            </a:r>
            <a:r>
              <a:rPr lang="en-US" dirty="0" err="1" smtClean="0"/>
              <a:t>recanalize</a:t>
            </a:r>
            <a:r>
              <a:rPr lang="en-US" dirty="0" smtClean="0"/>
              <a:t> large vessel</a:t>
            </a:r>
          </a:p>
        </p:txBody>
      </p:sp>
      <p:pic>
        <p:nvPicPr>
          <p:cNvPr id="4" name="Picture 3"/>
          <p:cNvPicPr>
            <a:picLocks noChangeAspect="1"/>
          </p:cNvPicPr>
          <p:nvPr/>
        </p:nvPicPr>
        <p:blipFill>
          <a:blip r:embed="rId2"/>
          <a:stretch>
            <a:fillRect/>
          </a:stretch>
        </p:blipFill>
        <p:spPr>
          <a:xfrm>
            <a:off x="1229895" y="3643770"/>
            <a:ext cx="6229684" cy="3195321"/>
          </a:xfrm>
          <a:prstGeom prst="rect">
            <a:avLst/>
          </a:prstGeom>
        </p:spPr>
      </p:pic>
      <p:sp>
        <p:nvSpPr>
          <p:cNvPr id="5" name="Rectangle 4"/>
          <p:cNvSpPr/>
          <p:nvPr/>
        </p:nvSpPr>
        <p:spPr>
          <a:xfrm>
            <a:off x="1270000" y="3662679"/>
            <a:ext cx="3168316" cy="31953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0" y="6591064"/>
            <a:ext cx="3739720" cy="261610"/>
          </a:xfrm>
          <a:prstGeom prst="rect">
            <a:avLst/>
          </a:prstGeom>
          <a:noFill/>
        </p:spPr>
        <p:txBody>
          <a:bodyPr wrap="none" rtlCol="0">
            <a:spAutoFit/>
          </a:bodyPr>
          <a:lstStyle/>
          <a:p>
            <a:r>
              <a:rPr lang="en-US" sz="1100" dirty="0" smtClean="0"/>
              <a:t>Image: </a:t>
            </a:r>
            <a:r>
              <a:rPr lang="en-US" sz="1100" dirty="0" err="1"/>
              <a:t>A</a:t>
            </a:r>
            <a:r>
              <a:rPr lang="en-US" sz="1100" dirty="0" err="1" smtClean="0"/>
              <a:t>mki</a:t>
            </a:r>
            <a:r>
              <a:rPr lang="en-US" sz="1100" dirty="0" smtClean="0"/>
              <a:t> and </a:t>
            </a:r>
            <a:r>
              <a:rPr lang="en-US" sz="1100" dirty="0"/>
              <a:t>W</a:t>
            </a:r>
            <a:r>
              <a:rPr lang="en-US" sz="1100" dirty="0" smtClean="0"/>
              <a:t>egener. Int. J. Mol. Sci. 2017, 18(12), 2669. </a:t>
            </a:r>
            <a:endParaRPr lang="en-US" sz="1100" dirty="0"/>
          </a:p>
        </p:txBody>
      </p:sp>
    </p:spTree>
    <p:extLst>
      <p:ext uri="{BB962C8B-B14F-4D97-AF65-F5344CB8AC3E}">
        <p14:creationId xmlns:p14="http://schemas.microsoft.com/office/powerpoint/2010/main" val="2377680583"/>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Recanalization Hypothesis</a:t>
            </a:r>
            <a:endParaRPr lang="en-US" dirty="0"/>
          </a:p>
        </p:txBody>
      </p:sp>
      <p:sp>
        <p:nvSpPr>
          <p:cNvPr id="3" name="Content Placeholder 2"/>
          <p:cNvSpPr>
            <a:spLocks noGrp="1"/>
          </p:cNvSpPr>
          <p:nvPr>
            <p:ph idx="1"/>
          </p:nvPr>
        </p:nvSpPr>
        <p:spPr/>
        <p:txBody>
          <a:bodyPr/>
          <a:lstStyle/>
          <a:p>
            <a:r>
              <a:rPr lang="en-US" dirty="0" smtClean="0"/>
              <a:t>Several factors may weaken this assumption:</a:t>
            </a:r>
          </a:p>
          <a:p>
            <a:pPr lvl="1"/>
            <a:r>
              <a:rPr lang="en-US" dirty="0" smtClean="0"/>
              <a:t>Recanalization may occur too late to save tissue</a:t>
            </a:r>
          </a:p>
          <a:p>
            <a:pPr lvl="1"/>
            <a:r>
              <a:rPr lang="en-US" dirty="0" smtClean="0"/>
              <a:t>May cause Reperfusion injury, hemorrhage</a:t>
            </a:r>
          </a:p>
        </p:txBody>
      </p:sp>
    </p:spTree>
    <p:extLst>
      <p:ext uri="{BB962C8B-B14F-4D97-AF65-F5344CB8AC3E}">
        <p14:creationId xmlns:p14="http://schemas.microsoft.com/office/powerpoint/2010/main" val="631443701"/>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Recanalization Hypothesis</a:t>
            </a:r>
            <a:endParaRPr lang="en-US" dirty="0"/>
          </a:p>
        </p:txBody>
      </p:sp>
      <p:sp>
        <p:nvSpPr>
          <p:cNvPr id="3" name="Content Placeholder 2"/>
          <p:cNvSpPr>
            <a:spLocks noGrp="1"/>
          </p:cNvSpPr>
          <p:nvPr>
            <p:ph idx="1"/>
          </p:nvPr>
        </p:nvSpPr>
        <p:spPr/>
        <p:txBody>
          <a:bodyPr/>
          <a:lstStyle/>
          <a:p>
            <a:r>
              <a:rPr lang="en-US" dirty="0" smtClean="0"/>
              <a:t>Despite this, recanalization on imaging has been used:</a:t>
            </a:r>
          </a:p>
          <a:p>
            <a:pPr lvl="1"/>
            <a:r>
              <a:rPr lang="en-US" dirty="0" smtClean="0"/>
              <a:t>as a marker of efficacy for small or early phase trials</a:t>
            </a:r>
          </a:p>
          <a:p>
            <a:pPr lvl="1"/>
            <a:r>
              <a:rPr lang="en-US" dirty="0" smtClean="0"/>
              <a:t>as a means for FDA approval of devices</a:t>
            </a:r>
            <a:endParaRPr lang="en-US" dirty="0"/>
          </a:p>
        </p:txBody>
      </p:sp>
      <p:pic>
        <p:nvPicPr>
          <p:cNvPr id="5" name="Picture 4"/>
          <p:cNvPicPr>
            <a:picLocks noChangeAspect="1"/>
          </p:cNvPicPr>
          <p:nvPr/>
        </p:nvPicPr>
        <p:blipFill>
          <a:blip r:embed="rId3"/>
          <a:stretch>
            <a:fillRect/>
          </a:stretch>
        </p:blipFill>
        <p:spPr>
          <a:xfrm>
            <a:off x="2072105" y="4281113"/>
            <a:ext cx="4749799" cy="2385049"/>
          </a:xfrm>
          <a:prstGeom prst="rect">
            <a:avLst/>
          </a:prstGeom>
        </p:spPr>
      </p:pic>
    </p:spTree>
    <p:extLst>
      <p:ext uri="{BB962C8B-B14F-4D97-AF65-F5344CB8AC3E}">
        <p14:creationId xmlns:p14="http://schemas.microsoft.com/office/powerpoint/2010/main" val="976094672"/>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Disclosures</a:t>
            </a:r>
            <a:endParaRPr lang="en-US" dirty="0"/>
          </a:p>
        </p:txBody>
      </p:sp>
      <p:sp>
        <p:nvSpPr>
          <p:cNvPr id="3" name="Content Placeholder 2"/>
          <p:cNvSpPr>
            <a:spLocks noGrp="1"/>
          </p:cNvSpPr>
          <p:nvPr>
            <p:ph idx="1"/>
          </p:nvPr>
        </p:nvSpPr>
        <p:spPr/>
        <p:txBody>
          <a:bodyPr>
            <a:normAutofit/>
          </a:bodyPr>
          <a:lstStyle/>
          <a:p>
            <a:r>
              <a:rPr lang="en-US" sz="2800" dirty="0" smtClean="0"/>
              <a:t>Off-label usage of </a:t>
            </a:r>
            <a:r>
              <a:rPr lang="en-US" sz="2800" dirty="0" err="1" smtClean="0"/>
              <a:t>Alteplase</a:t>
            </a:r>
            <a:r>
              <a:rPr lang="en-US" sz="2800" dirty="0" smtClean="0"/>
              <a:t> (</a:t>
            </a:r>
            <a:r>
              <a:rPr lang="en-US" sz="2800" dirty="0" err="1" smtClean="0"/>
              <a:t>tPA</a:t>
            </a:r>
            <a:r>
              <a:rPr lang="en-US" sz="2800" dirty="0" smtClean="0"/>
              <a:t>)</a:t>
            </a:r>
          </a:p>
          <a:p>
            <a:r>
              <a:rPr lang="en-US" sz="2800" dirty="0" smtClean="0"/>
              <a:t>Several devices and manufacturers discussed; no affiliations or compensation</a:t>
            </a:r>
          </a:p>
          <a:p>
            <a:r>
              <a:rPr lang="en-US" sz="2800" dirty="0" smtClean="0"/>
              <a:t>No personal compensation disclosures</a:t>
            </a:r>
            <a:endParaRPr lang="en-US" sz="2800" dirty="0"/>
          </a:p>
        </p:txBody>
      </p:sp>
    </p:spTree>
    <p:extLst>
      <p:ext uri="{BB962C8B-B14F-4D97-AF65-F5344CB8AC3E}">
        <p14:creationId xmlns:p14="http://schemas.microsoft.com/office/powerpoint/2010/main" val="2888058113"/>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Recanalization Hypothesis</a:t>
            </a:r>
          </a:p>
        </p:txBody>
      </p:sp>
      <p:pic>
        <p:nvPicPr>
          <p:cNvPr id="7" name="Picture 6"/>
          <p:cNvPicPr>
            <a:picLocks noChangeAspect="1"/>
          </p:cNvPicPr>
          <p:nvPr/>
        </p:nvPicPr>
        <p:blipFill>
          <a:blip r:embed="rId3"/>
          <a:stretch>
            <a:fillRect/>
          </a:stretch>
        </p:blipFill>
        <p:spPr>
          <a:xfrm>
            <a:off x="822582" y="1767130"/>
            <a:ext cx="7025336" cy="1104499"/>
          </a:xfrm>
          <a:prstGeom prst="rect">
            <a:avLst/>
          </a:prstGeom>
        </p:spPr>
      </p:pic>
      <p:sp>
        <p:nvSpPr>
          <p:cNvPr id="8" name="Content Placeholder 2"/>
          <p:cNvSpPr>
            <a:spLocks noGrp="1"/>
          </p:cNvSpPr>
          <p:nvPr>
            <p:ph idx="1"/>
          </p:nvPr>
        </p:nvSpPr>
        <p:spPr>
          <a:xfrm>
            <a:off x="457200" y="3328448"/>
            <a:ext cx="8229600" cy="2316564"/>
          </a:xfrm>
        </p:spPr>
        <p:txBody>
          <a:bodyPr/>
          <a:lstStyle/>
          <a:p>
            <a:r>
              <a:rPr lang="en-US" dirty="0" smtClean="0"/>
              <a:t>Meta analysis in 2007 did suggest strong correlation between recanalization and stroke outcomes</a:t>
            </a:r>
            <a:endParaRPr lang="en-US" dirty="0"/>
          </a:p>
        </p:txBody>
      </p:sp>
      <p:sp>
        <p:nvSpPr>
          <p:cNvPr id="10" name="TextBox 9"/>
          <p:cNvSpPr txBox="1"/>
          <p:nvPr/>
        </p:nvSpPr>
        <p:spPr>
          <a:xfrm>
            <a:off x="3232597" y="2698465"/>
            <a:ext cx="2242070" cy="615553"/>
          </a:xfrm>
          <a:prstGeom prst="rect">
            <a:avLst/>
          </a:prstGeom>
          <a:noFill/>
        </p:spPr>
        <p:txBody>
          <a:bodyPr wrap="none" rtlCol="0">
            <a:spAutoFit/>
          </a:bodyPr>
          <a:lstStyle/>
          <a:p>
            <a:r>
              <a:rPr lang="nl-NL" sz="1600" i="1" dirty="0" err="1"/>
              <a:t>Stroke</a:t>
            </a:r>
            <a:r>
              <a:rPr lang="nl-NL" sz="1600" i="1" dirty="0"/>
              <a:t>. </a:t>
            </a:r>
            <a:r>
              <a:rPr lang="nl-NL" sz="1600" dirty="0"/>
              <a:t>2007;38:967-973 </a:t>
            </a:r>
          </a:p>
          <a:p>
            <a:endParaRPr lang="en-US" dirty="0"/>
          </a:p>
        </p:txBody>
      </p:sp>
    </p:spTree>
    <p:extLst>
      <p:ext uri="{BB962C8B-B14F-4D97-AF65-F5344CB8AC3E}">
        <p14:creationId xmlns:p14="http://schemas.microsoft.com/office/powerpoint/2010/main" val="3010636106"/>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Recanalization Hypothesis</a:t>
            </a:r>
            <a:endParaRPr lang="en-US" dirty="0"/>
          </a:p>
        </p:txBody>
      </p:sp>
      <p:sp>
        <p:nvSpPr>
          <p:cNvPr id="3" name="Content Placeholder 2"/>
          <p:cNvSpPr>
            <a:spLocks noGrp="1"/>
          </p:cNvSpPr>
          <p:nvPr>
            <p:ph idx="1"/>
          </p:nvPr>
        </p:nvSpPr>
        <p:spPr/>
        <p:txBody>
          <a:bodyPr/>
          <a:lstStyle/>
          <a:p>
            <a:r>
              <a:rPr lang="en-US" dirty="0" smtClean="0"/>
              <a:t>Recanalization rate with IV </a:t>
            </a:r>
            <a:r>
              <a:rPr lang="en-US" dirty="0" err="1" smtClean="0"/>
              <a:t>tPA</a:t>
            </a:r>
            <a:r>
              <a:rPr lang="en-US" dirty="0" smtClean="0"/>
              <a:t>: ~46%</a:t>
            </a:r>
          </a:p>
          <a:p>
            <a:pPr lvl="1"/>
            <a:r>
              <a:rPr lang="en-US" dirty="0" smtClean="0"/>
              <a:t>Varies by vessel</a:t>
            </a:r>
          </a:p>
          <a:p>
            <a:pPr lvl="1"/>
            <a:r>
              <a:rPr lang="en-US" dirty="0" smtClean="0"/>
              <a:t>Large vessels (ICA, MCA M1) seem to have lower rates</a:t>
            </a:r>
            <a:endParaRPr lang="en-US" dirty="0"/>
          </a:p>
        </p:txBody>
      </p:sp>
      <p:sp>
        <p:nvSpPr>
          <p:cNvPr id="5" name="TextBox 4"/>
          <p:cNvSpPr txBox="1"/>
          <p:nvPr/>
        </p:nvSpPr>
        <p:spPr>
          <a:xfrm>
            <a:off x="43293" y="6348371"/>
            <a:ext cx="3651108" cy="461665"/>
          </a:xfrm>
          <a:prstGeom prst="rect">
            <a:avLst/>
          </a:prstGeom>
          <a:noFill/>
        </p:spPr>
        <p:txBody>
          <a:bodyPr wrap="square" rtlCol="0">
            <a:spAutoFit/>
          </a:bodyPr>
          <a:lstStyle/>
          <a:p>
            <a:r>
              <a:rPr lang="en-US" sz="1200" dirty="0" err="1"/>
              <a:t>Rha</a:t>
            </a:r>
            <a:r>
              <a:rPr lang="en-US" sz="1200" dirty="0"/>
              <a:t> and </a:t>
            </a:r>
            <a:r>
              <a:rPr lang="en-US" sz="1200" dirty="0" smtClean="0"/>
              <a:t>Saver. </a:t>
            </a:r>
            <a:r>
              <a:rPr lang="nl-NL" sz="1200" i="1" dirty="0" err="1" smtClean="0"/>
              <a:t>Stroke</a:t>
            </a:r>
            <a:r>
              <a:rPr lang="nl-NL" sz="1200" i="1" dirty="0"/>
              <a:t>. </a:t>
            </a:r>
            <a:r>
              <a:rPr lang="nl-NL" sz="1200" dirty="0"/>
              <a:t>2007;38:967-973 </a:t>
            </a:r>
            <a:r>
              <a:rPr lang="nl-NL" sz="1200" dirty="0" smtClean="0"/>
              <a:t/>
            </a:r>
            <a:br>
              <a:rPr lang="nl-NL" sz="1200" dirty="0" smtClean="0"/>
            </a:br>
            <a:r>
              <a:rPr lang="nl-NL" sz="1200" dirty="0" err="1" smtClean="0"/>
              <a:t>Bhatia</a:t>
            </a:r>
            <a:r>
              <a:rPr lang="nl-NL" sz="1200" dirty="0" smtClean="0"/>
              <a:t> et. Al.</a:t>
            </a:r>
            <a:r>
              <a:rPr lang="nl-NL" sz="1200" dirty="0"/>
              <a:t> </a:t>
            </a:r>
            <a:r>
              <a:rPr lang="nl-NL" sz="1200" dirty="0" err="1"/>
              <a:t>Stroke</a:t>
            </a:r>
            <a:r>
              <a:rPr lang="nl-NL" sz="1200" dirty="0"/>
              <a:t>. 2010;41:2254-</a:t>
            </a:r>
            <a:r>
              <a:rPr lang="nl-NL" sz="1200" dirty="0" smtClean="0"/>
              <a:t>2258</a:t>
            </a:r>
            <a:endParaRPr lang="nl-NL" sz="1200" dirty="0"/>
          </a:p>
        </p:txBody>
      </p:sp>
      <p:pic>
        <p:nvPicPr>
          <p:cNvPr id="4" name="Picture 3"/>
          <p:cNvPicPr>
            <a:picLocks noChangeAspect="1"/>
          </p:cNvPicPr>
          <p:nvPr/>
        </p:nvPicPr>
        <p:blipFill>
          <a:blip r:embed="rId3"/>
          <a:stretch>
            <a:fillRect/>
          </a:stretch>
        </p:blipFill>
        <p:spPr>
          <a:xfrm>
            <a:off x="3916261" y="3225685"/>
            <a:ext cx="4102138" cy="3544247"/>
          </a:xfrm>
          <a:prstGeom prst="rect">
            <a:avLst/>
          </a:prstGeom>
        </p:spPr>
      </p:pic>
      <p:sp>
        <p:nvSpPr>
          <p:cNvPr id="6" name="Rectangle 5"/>
          <p:cNvSpPr/>
          <p:nvPr/>
        </p:nvSpPr>
        <p:spPr>
          <a:xfrm>
            <a:off x="3721137" y="6537159"/>
            <a:ext cx="4527178" cy="2327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1998608"/>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Recanalization Hypothesis</a:t>
            </a:r>
            <a:endParaRPr lang="en-US" dirty="0"/>
          </a:p>
        </p:txBody>
      </p:sp>
      <p:sp>
        <p:nvSpPr>
          <p:cNvPr id="3" name="Content Placeholder 2"/>
          <p:cNvSpPr>
            <a:spLocks noGrp="1"/>
          </p:cNvSpPr>
          <p:nvPr>
            <p:ph idx="1"/>
          </p:nvPr>
        </p:nvSpPr>
        <p:spPr/>
        <p:txBody>
          <a:bodyPr/>
          <a:lstStyle/>
          <a:p>
            <a:pPr marL="0" indent="0" algn="ctr">
              <a:buNone/>
            </a:pPr>
            <a:r>
              <a:rPr lang="en-US" dirty="0" smtClean="0"/>
              <a:t>So how can we improve recanalization rates in large vessel occlusions (LVO)?</a:t>
            </a:r>
            <a:endParaRPr lang="en-US" dirty="0"/>
          </a:p>
        </p:txBody>
      </p:sp>
    </p:spTree>
    <p:extLst>
      <p:ext uri="{BB962C8B-B14F-4D97-AF65-F5344CB8AC3E}">
        <p14:creationId xmlns:p14="http://schemas.microsoft.com/office/powerpoint/2010/main" val="1961814525"/>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Recanalization Hypothesis</a:t>
            </a:r>
            <a:endParaRPr lang="en-US" dirty="0"/>
          </a:p>
        </p:txBody>
      </p:sp>
      <p:sp>
        <p:nvSpPr>
          <p:cNvPr id="3" name="Content Placeholder 2"/>
          <p:cNvSpPr>
            <a:spLocks noGrp="1"/>
          </p:cNvSpPr>
          <p:nvPr>
            <p:ph idx="1"/>
          </p:nvPr>
        </p:nvSpPr>
        <p:spPr/>
        <p:txBody>
          <a:bodyPr/>
          <a:lstStyle/>
          <a:p>
            <a:pPr marL="0" indent="0" algn="ctr">
              <a:buNone/>
            </a:pPr>
            <a:r>
              <a:rPr lang="en-US" dirty="0" smtClean="0"/>
              <a:t>So how can we improve recanalization rates in large vessel occlusions (LVO)?</a:t>
            </a:r>
          </a:p>
          <a:p>
            <a:pPr marL="0" indent="0">
              <a:buNone/>
            </a:pPr>
            <a:endParaRPr lang="en-US" dirty="0" smtClean="0"/>
          </a:p>
          <a:p>
            <a:pPr marL="0" indent="0">
              <a:buNone/>
            </a:pPr>
            <a:endParaRPr lang="en-US" dirty="0"/>
          </a:p>
          <a:p>
            <a:pPr marL="0" indent="0" algn="ctr">
              <a:buNone/>
            </a:pPr>
            <a:r>
              <a:rPr lang="en-US" dirty="0" smtClean="0"/>
              <a:t>Go get it.</a:t>
            </a:r>
            <a:endParaRPr lang="en-US" dirty="0"/>
          </a:p>
        </p:txBody>
      </p:sp>
    </p:spTree>
    <p:extLst>
      <p:ext uri="{BB962C8B-B14F-4D97-AF65-F5344CB8AC3E}">
        <p14:creationId xmlns:p14="http://schemas.microsoft.com/office/powerpoint/2010/main" val="52879357"/>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solidFill>
                  <a:srgbClr val="000000"/>
                </a:solidFill>
              </a:rPr>
              <a:t>Endovascular </a:t>
            </a:r>
            <a:r>
              <a:rPr lang="en-US" dirty="0" err="1" smtClean="0">
                <a:solidFill>
                  <a:srgbClr val="000000"/>
                </a:solidFill>
              </a:rPr>
              <a:t>Thrombectomy</a:t>
            </a:r>
            <a:r>
              <a:rPr lang="en-US" dirty="0" smtClean="0">
                <a:solidFill>
                  <a:srgbClr val="000000"/>
                </a:solidFill>
              </a:rPr>
              <a:t> Devices</a:t>
            </a:r>
            <a:endParaRPr lang="en-US" dirty="0">
              <a:solidFill>
                <a:srgbClr val="000000"/>
              </a:solidFill>
            </a:endParaRPr>
          </a:p>
        </p:txBody>
      </p:sp>
      <p:sp>
        <p:nvSpPr>
          <p:cNvPr id="3" name="Content Placeholder 2"/>
          <p:cNvSpPr>
            <a:spLocks noGrp="1"/>
          </p:cNvSpPr>
          <p:nvPr>
            <p:ph idx="1"/>
          </p:nvPr>
        </p:nvSpPr>
        <p:spPr/>
        <p:txBody>
          <a:bodyPr>
            <a:normAutofit fontScale="92500" lnSpcReduction="10000"/>
          </a:bodyPr>
          <a:lstStyle/>
          <a:p>
            <a:pPr>
              <a:defRPr/>
            </a:pPr>
            <a:r>
              <a:rPr lang="en-US" dirty="0" smtClean="0"/>
              <a:t>MERCI</a:t>
            </a:r>
            <a:br>
              <a:rPr lang="en-US" dirty="0" smtClean="0"/>
            </a:br>
            <a:r>
              <a:rPr lang="en-US" sz="2000" dirty="0" smtClean="0"/>
              <a:t>(2004)</a:t>
            </a:r>
          </a:p>
          <a:p>
            <a:pPr>
              <a:defRPr/>
            </a:pPr>
            <a:endParaRPr lang="en-US" dirty="0" smtClean="0"/>
          </a:p>
          <a:p>
            <a:pPr>
              <a:buNone/>
              <a:defRPr/>
            </a:pPr>
            <a:endParaRPr lang="en-US" dirty="0" smtClean="0"/>
          </a:p>
          <a:p>
            <a:pPr>
              <a:defRPr/>
            </a:pPr>
            <a:r>
              <a:rPr lang="en-US" dirty="0" smtClean="0"/>
              <a:t>PENUMBRA</a:t>
            </a:r>
            <a:br>
              <a:rPr lang="en-US" dirty="0" smtClean="0"/>
            </a:br>
            <a:r>
              <a:rPr lang="en-US" sz="2000" dirty="0" smtClean="0"/>
              <a:t>(2008)</a:t>
            </a:r>
          </a:p>
          <a:p>
            <a:pPr>
              <a:defRPr/>
            </a:pPr>
            <a:endParaRPr lang="en-US" dirty="0" smtClean="0"/>
          </a:p>
          <a:p>
            <a:pPr>
              <a:buNone/>
              <a:defRPr/>
            </a:pPr>
            <a:endParaRPr lang="en-US" dirty="0" smtClean="0"/>
          </a:p>
          <a:p>
            <a:pPr>
              <a:defRPr/>
            </a:pPr>
            <a:r>
              <a:rPr lang="en-US" dirty="0" smtClean="0"/>
              <a:t>EKOS </a:t>
            </a:r>
            <a:r>
              <a:rPr lang="en-US" dirty="0" err="1" smtClean="0"/>
              <a:t>Microinfusion</a:t>
            </a:r>
            <a:r>
              <a:rPr lang="en-US" dirty="0" smtClean="0"/>
              <a:t> </a:t>
            </a:r>
            <a:r>
              <a:rPr lang="en-US" dirty="0"/>
              <a:t>catheter</a:t>
            </a:r>
            <a:br>
              <a:rPr lang="en-US" dirty="0"/>
            </a:br>
            <a:r>
              <a:rPr lang="en-US" sz="2200" dirty="0"/>
              <a:t>(</a:t>
            </a:r>
            <a:r>
              <a:rPr lang="en-US" sz="2200" dirty="0" smtClean="0"/>
              <a:t>2005)</a:t>
            </a:r>
            <a:endParaRPr lang="en-US" sz="2200" dirty="0"/>
          </a:p>
          <a:p>
            <a:pPr>
              <a:defRPr/>
            </a:pPr>
            <a:endParaRPr lang="en-US" dirty="0" smtClean="0"/>
          </a:p>
          <a:p>
            <a:pPr>
              <a:defRPr/>
            </a:pPr>
            <a:endParaRPr lang="en-US" dirty="0" smtClean="0"/>
          </a:p>
        </p:txBody>
      </p:sp>
      <p:pic>
        <p:nvPicPr>
          <p:cNvPr id="6" name="Picture 5"/>
          <p:cNvPicPr>
            <a:picLocks noChangeAspect="1"/>
          </p:cNvPicPr>
          <p:nvPr/>
        </p:nvPicPr>
        <p:blipFill>
          <a:blip r:embed="rId3"/>
          <a:stretch>
            <a:fillRect/>
          </a:stretch>
        </p:blipFill>
        <p:spPr>
          <a:xfrm>
            <a:off x="4047085" y="3011814"/>
            <a:ext cx="2355716" cy="1577226"/>
          </a:xfrm>
          <a:prstGeom prst="rect">
            <a:avLst/>
          </a:prstGeom>
        </p:spPr>
      </p:pic>
      <p:pic>
        <p:nvPicPr>
          <p:cNvPr id="7" name="Picture 6"/>
          <p:cNvPicPr>
            <a:picLocks noChangeAspect="1"/>
          </p:cNvPicPr>
          <p:nvPr/>
        </p:nvPicPr>
        <p:blipFill>
          <a:blip r:embed="rId4"/>
          <a:stretch>
            <a:fillRect/>
          </a:stretch>
        </p:blipFill>
        <p:spPr>
          <a:xfrm>
            <a:off x="6807177" y="4589040"/>
            <a:ext cx="1879623" cy="1879623"/>
          </a:xfrm>
          <a:prstGeom prst="rect">
            <a:avLst/>
          </a:prstGeom>
        </p:spPr>
      </p:pic>
      <p:pic>
        <p:nvPicPr>
          <p:cNvPr id="8" name="Picture 7"/>
          <p:cNvPicPr>
            <a:picLocks noChangeAspect="1"/>
          </p:cNvPicPr>
          <p:nvPr/>
        </p:nvPicPr>
        <p:blipFill>
          <a:blip r:embed="rId5"/>
          <a:stretch>
            <a:fillRect/>
          </a:stretch>
        </p:blipFill>
        <p:spPr>
          <a:xfrm>
            <a:off x="2304198" y="1482409"/>
            <a:ext cx="1742887" cy="1336991"/>
          </a:xfrm>
          <a:prstGeom prst="rect">
            <a:avLst/>
          </a:prstGeom>
        </p:spPr>
      </p:pic>
    </p:spTree>
    <p:extLst>
      <p:ext uri="{BB962C8B-B14F-4D97-AF65-F5344CB8AC3E}">
        <p14:creationId xmlns:p14="http://schemas.microsoft.com/office/powerpoint/2010/main" val="390836822"/>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normAutofit fontScale="90000"/>
          </a:bodyPr>
          <a:lstStyle/>
          <a:p>
            <a:r>
              <a:rPr lang="en-US" dirty="0">
                <a:solidFill>
                  <a:srgbClr val="000000"/>
                </a:solidFill>
              </a:rPr>
              <a:t>Endovascular </a:t>
            </a:r>
            <a:r>
              <a:rPr lang="en-US" dirty="0" err="1" smtClean="0">
                <a:solidFill>
                  <a:srgbClr val="000000"/>
                </a:solidFill>
              </a:rPr>
              <a:t>Thrombectomy</a:t>
            </a:r>
            <a:r>
              <a:rPr lang="en-US" dirty="0" smtClean="0">
                <a:solidFill>
                  <a:srgbClr val="000000"/>
                </a:solidFill>
              </a:rPr>
              <a:t> </a:t>
            </a:r>
            <a:r>
              <a:rPr lang="en-US" dirty="0">
                <a:solidFill>
                  <a:srgbClr val="000000"/>
                </a:solidFill>
              </a:rPr>
              <a:t>Devices</a:t>
            </a:r>
            <a:endParaRPr lang="en-US" dirty="0">
              <a:solidFill>
                <a:schemeClr val="bg2">
                  <a:lumMod val="60000"/>
                  <a:lumOff val="40000"/>
                </a:schemeClr>
              </a:solidFill>
              <a:ea typeface="ＭＳ Ｐゴシック" pitchFamily="1" charset="-128"/>
              <a:cs typeface="ＭＳ Ｐゴシック" pitchFamily="1" charset="-128"/>
            </a:endParaRPr>
          </a:p>
        </p:txBody>
      </p:sp>
      <p:pic>
        <p:nvPicPr>
          <p:cNvPr id="4" name="Picture 3"/>
          <p:cNvPicPr>
            <a:picLocks noChangeAspect="1"/>
          </p:cNvPicPr>
          <p:nvPr/>
        </p:nvPicPr>
        <p:blipFill>
          <a:blip r:embed="rId3"/>
          <a:srcRect l="12023" t="28818" r="4876" b="7677"/>
          <a:stretch>
            <a:fillRect/>
          </a:stretch>
        </p:blipFill>
        <p:spPr>
          <a:xfrm>
            <a:off x="2060912" y="2748405"/>
            <a:ext cx="5232791" cy="2352802"/>
          </a:xfrm>
          <a:prstGeom prst="rect">
            <a:avLst/>
          </a:prstGeom>
        </p:spPr>
      </p:pic>
      <p:pic>
        <p:nvPicPr>
          <p:cNvPr id="134149" name="Picture 5" descr="31PINLbFemL"/>
          <p:cNvPicPr>
            <a:picLocks noChangeAspect="1" noChangeArrowheads="1"/>
          </p:cNvPicPr>
          <p:nvPr/>
        </p:nvPicPr>
        <p:blipFill>
          <a:blip r:embed="rId4"/>
          <a:srcRect/>
          <a:stretch>
            <a:fillRect/>
          </a:stretch>
        </p:blipFill>
        <p:spPr bwMode="auto">
          <a:xfrm>
            <a:off x="3039007" y="2209800"/>
            <a:ext cx="3276600" cy="3276600"/>
          </a:xfrm>
          <a:prstGeom prst="rect">
            <a:avLst/>
          </a:prstGeom>
          <a:noFill/>
          <a:ln w="9525">
            <a:noFill/>
            <a:miter lim="800000"/>
            <a:headEnd/>
            <a:tailEnd/>
          </a:ln>
        </p:spPr>
      </p:pic>
    </p:spTree>
    <p:extLst>
      <p:ext uri="{BB962C8B-B14F-4D97-AF65-F5344CB8AC3E}">
        <p14:creationId xmlns:p14="http://schemas.microsoft.com/office/powerpoint/2010/main" val="9877659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4149"/>
                                        </p:tgtEl>
                                        <p:attrNameLst>
                                          <p:attrName>style.visibility</p:attrName>
                                        </p:attrNameLst>
                                      </p:cBhvr>
                                      <p:to>
                                        <p:strVal val="visible"/>
                                      </p:to>
                                    </p:set>
                                    <p:anim calcmode="lin" valueType="num">
                                      <p:cBhvr additive="base">
                                        <p:cTn id="7" dur="500" fill="hold"/>
                                        <p:tgtEl>
                                          <p:spTgt spid="134149"/>
                                        </p:tgtEl>
                                        <p:attrNameLst>
                                          <p:attrName>ppt_x</p:attrName>
                                        </p:attrNameLst>
                                      </p:cBhvr>
                                      <p:tavLst>
                                        <p:tav tm="0">
                                          <p:val>
                                            <p:strVal val="#ppt_x"/>
                                          </p:val>
                                        </p:tav>
                                        <p:tav tm="100000">
                                          <p:val>
                                            <p:strVal val="#ppt_x"/>
                                          </p:val>
                                        </p:tav>
                                      </p:tavLst>
                                    </p:anim>
                                    <p:anim calcmode="lin" valueType="num">
                                      <p:cBhvr additive="base">
                                        <p:cTn id="8" dur="500" fill="hold"/>
                                        <p:tgtEl>
                                          <p:spTgt spid="1341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n-US" dirty="0" smtClean="0"/>
              <a:t>History of Stroke Treatment</a:t>
            </a:r>
            <a:endParaRPr lang="en-US" dirty="0"/>
          </a:p>
        </p:txBody>
      </p:sp>
      <p:cxnSp>
        <p:nvCxnSpPr>
          <p:cNvPr id="6" name="Straight Arrow Connector 5"/>
          <p:cNvCxnSpPr/>
          <p:nvPr/>
        </p:nvCxnSpPr>
        <p:spPr>
          <a:xfrm flipV="1">
            <a:off x="389637" y="4440306"/>
            <a:ext cx="8139224" cy="28860"/>
          </a:xfrm>
          <a:prstGeom prst="straightConnector1">
            <a:avLst/>
          </a:prstGeom>
          <a:ln w="57150">
            <a:solidFill>
              <a:srgbClr val="000090"/>
            </a:solidFill>
            <a:tailEnd type="arrow"/>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3"/>
          <a:stretch>
            <a:fillRect/>
          </a:stretch>
        </p:blipFill>
        <p:spPr>
          <a:xfrm>
            <a:off x="118893" y="2525302"/>
            <a:ext cx="790275" cy="1104422"/>
          </a:xfrm>
          <a:prstGeom prst="rect">
            <a:avLst/>
          </a:prstGeom>
        </p:spPr>
      </p:pic>
      <p:cxnSp>
        <p:nvCxnSpPr>
          <p:cNvPr id="12" name="Straight Connector 11"/>
          <p:cNvCxnSpPr/>
          <p:nvPr/>
        </p:nvCxnSpPr>
        <p:spPr>
          <a:xfrm flipV="1">
            <a:off x="462812" y="4074852"/>
            <a:ext cx="0" cy="524696"/>
          </a:xfrm>
          <a:prstGeom prst="line">
            <a:avLst/>
          </a:prstGeom>
          <a:ln w="44450">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4569374" y="4036778"/>
            <a:ext cx="0" cy="524696"/>
          </a:xfrm>
          <a:prstGeom prst="line">
            <a:avLst/>
          </a:prstGeom>
          <a:ln w="44450">
            <a:solidFill>
              <a:srgbClr val="00009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21773" y="3629725"/>
            <a:ext cx="787395" cy="369332"/>
          </a:xfrm>
          <a:prstGeom prst="rect">
            <a:avLst/>
          </a:prstGeom>
          <a:noFill/>
        </p:spPr>
        <p:txBody>
          <a:bodyPr wrap="none" rtlCol="0">
            <a:spAutoFit/>
          </a:bodyPr>
          <a:lstStyle/>
          <a:p>
            <a:r>
              <a:rPr lang="en-US" dirty="0" smtClean="0"/>
              <a:t>400BC</a:t>
            </a:r>
            <a:endParaRPr lang="en-US" dirty="0"/>
          </a:p>
        </p:txBody>
      </p:sp>
      <p:sp>
        <p:nvSpPr>
          <p:cNvPr id="8" name="TextBox 7"/>
          <p:cNvSpPr txBox="1"/>
          <p:nvPr/>
        </p:nvSpPr>
        <p:spPr>
          <a:xfrm>
            <a:off x="4243052" y="3698447"/>
            <a:ext cx="652643" cy="369332"/>
          </a:xfrm>
          <a:prstGeom prst="rect">
            <a:avLst/>
          </a:prstGeom>
          <a:noFill/>
        </p:spPr>
        <p:txBody>
          <a:bodyPr wrap="none" rtlCol="0">
            <a:spAutoFit/>
          </a:bodyPr>
          <a:lstStyle/>
          <a:p>
            <a:r>
              <a:rPr lang="en-US" dirty="0" smtClean="0"/>
              <a:t>1995</a:t>
            </a:r>
            <a:endParaRPr lang="en-US" dirty="0"/>
          </a:p>
        </p:txBody>
      </p:sp>
      <p:grpSp>
        <p:nvGrpSpPr>
          <p:cNvPr id="13" name="Group 12"/>
          <p:cNvGrpSpPr/>
          <p:nvPr/>
        </p:nvGrpSpPr>
        <p:grpSpPr>
          <a:xfrm>
            <a:off x="520536" y="4763978"/>
            <a:ext cx="4010877" cy="873412"/>
            <a:chOff x="448381" y="4763978"/>
            <a:chExt cx="4010877" cy="873412"/>
          </a:xfrm>
        </p:grpSpPr>
        <p:sp>
          <p:nvSpPr>
            <p:cNvPr id="14" name="Left Brace 13"/>
            <p:cNvSpPr/>
            <p:nvPr/>
          </p:nvSpPr>
          <p:spPr>
            <a:xfrm rot="16200000">
              <a:off x="2208995" y="3003364"/>
              <a:ext cx="489649" cy="4010877"/>
            </a:xfrm>
            <a:prstGeom prst="leftBrace">
              <a:avLst>
                <a:gd name="adj1" fmla="val 49592"/>
                <a:gd name="adj2" fmla="val 49254"/>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TextBox 14"/>
            <p:cNvSpPr txBox="1"/>
            <p:nvPr/>
          </p:nvSpPr>
          <p:spPr>
            <a:xfrm>
              <a:off x="1674025" y="5268058"/>
              <a:ext cx="1522998" cy="369332"/>
            </a:xfrm>
            <a:prstGeom prst="rect">
              <a:avLst/>
            </a:prstGeom>
            <a:noFill/>
          </p:spPr>
          <p:txBody>
            <a:bodyPr wrap="none" rtlCol="0">
              <a:spAutoFit/>
            </a:bodyPr>
            <a:lstStyle/>
            <a:p>
              <a:r>
                <a:rPr lang="en-US" dirty="0" smtClean="0"/>
                <a:t>The Dark Ages</a:t>
              </a:r>
              <a:endParaRPr lang="en-US" dirty="0"/>
            </a:p>
          </p:txBody>
        </p:sp>
      </p:grpSp>
      <p:cxnSp>
        <p:nvCxnSpPr>
          <p:cNvPr id="17" name="Straight Connector 16"/>
          <p:cNvCxnSpPr/>
          <p:nvPr/>
        </p:nvCxnSpPr>
        <p:spPr>
          <a:xfrm flipV="1">
            <a:off x="4572130" y="3391128"/>
            <a:ext cx="236979" cy="330393"/>
          </a:xfrm>
          <a:prstGeom prst="line">
            <a:avLst/>
          </a:prstGeom>
          <a:ln w="44450">
            <a:solidFill>
              <a:srgbClr val="000090"/>
            </a:solidFill>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rot="18670030">
            <a:off x="4457070" y="2568145"/>
            <a:ext cx="1605878" cy="461665"/>
          </a:xfrm>
          <a:prstGeom prst="rect">
            <a:avLst/>
          </a:prstGeom>
          <a:noFill/>
        </p:spPr>
        <p:txBody>
          <a:bodyPr wrap="none" rtlCol="0">
            <a:spAutoFit/>
          </a:bodyPr>
          <a:lstStyle/>
          <a:p>
            <a:r>
              <a:rPr lang="en-US" sz="2400" dirty="0" smtClean="0"/>
              <a:t>NINDS Trial</a:t>
            </a:r>
            <a:endParaRPr lang="en-US" sz="2400" dirty="0"/>
          </a:p>
        </p:txBody>
      </p:sp>
      <p:cxnSp>
        <p:nvCxnSpPr>
          <p:cNvPr id="20" name="Straight Connector 19"/>
          <p:cNvCxnSpPr/>
          <p:nvPr/>
        </p:nvCxnSpPr>
        <p:spPr>
          <a:xfrm flipV="1">
            <a:off x="6208193" y="4039870"/>
            <a:ext cx="0" cy="524696"/>
          </a:xfrm>
          <a:prstGeom prst="line">
            <a:avLst/>
          </a:prstGeom>
          <a:ln w="44450">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6208193" y="3404605"/>
            <a:ext cx="236979" cy="330393"/>
          </a:xfrm>
          <a:prstGeom prst="line">
            <a:avLst/>
          </a:prstGeom>
          <a:ln w="44450">
            <a:solidFill>
              <a:srgbClr val="000090"/>
            </a:solidFill>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5881871" y="3719470"/>
            <a:ext cx="652643" cy="369332"/>
          </a:xfrm>
          <a:prstGeom prst="rect">
            <a:avLst/>
          </a:prstGeom>
          <a:noFill/>
        </p:spPr>
        <p:txBody>
          <a:bodyPr wrap="none" rtlCol="0">
            <a:spAutoFit/>
          </a:bodyPr>
          <a:lstStyle/>
          <a:p>
            <a:r>
              <a:rPr lang="en-US" dirty="0" smtClean="0"/>
              <a:t>2008</a:t>
            </a:r>
            <a:endParaRPr lang="en-US" dirty="0"/>
          </a:p>
        </p:txBody>
      </p:sp>
      <p:sp>
        <p:nvSpPr>
          <p:cNvPr id="24" name="TextBox 23"/>
          <p:cNvSpPr txBox="1"/>
          <p:nvPr/>
        </p:nvSpPr>
        <p:spPr>
          <a:xfrm rot="18670030">
            <a:off x="6166291" y="2697511"/>
            <a:ext cx="1262184" cy="461665"/>
          </a:xfrm>
          <a:prstGeom prst="rect">
            <a:avLst/>
          </a:prstGeom>
          <a:noFill/>
        </p:spPr>
        <p:txBody>
          <a:bodyPr wrap="none" rtlCol="0">
            <a:spAutoFit/>
          </a:bodyPr>
          <a:lstStyle/>
          <a:p>
            <a:r>
              <a:rPr lang="en-US" sz="2400" dirty="0" smtClean="0"/>
              <a:t>ECASS III</a:t>
            </a:r>
            <a:endParaRPr lang="en-US" sz="2400" dirty="0"/>
          </a:p>
        </p:txBody>
      </p:sp>
      <p:cxnSp>
        <p:nvCxnSpPr>
          <p:cNvPr id="21" name="Straight Connector 20"/>
          <p:cNvCxnSpPr/>
          <p:nvPr/>
        </p:nvCxnSpPr>
        <p:spPr>
          <a:xfrm flipV="1">
            <a:off x="6960362" y="4299126"/>
            <a:ext cx="0" cy="524696"/>
          </a:xfrm>
          <a:prstGeom prst="line">
            <a:avLst/>
          </a:prstGeom>
          <a:ln w="44450">
            <a:solidFill>
              <a:srgbClr val="000090"/>
            </a:solidFill>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6634040" y="4784823"/>
            <a:ext cx="652643" cy="369332"/>
          </a:xfrm>
          <a:prstGeom prst="rect">
            <a:avLst/>
          </a:prstGeom>
          <a:noFill/>
        </p:spPr>
        <p:txBody>
          <a:bodyPr wrap="none" rtlCol="0">
            <a:spAutoFit/>
          </a:bodyPr>
          <a:lstStyle/>
          <a:p>
            <a:r>
              <a:rPr lang="en-US" dirty="0" smtClean="0"/>
              <a:t>2013</a:t>
            </a:r>
            <a:endParaRPr lang="en-US" dirty="0"/>
          </a:p>
        </p:txBody>
      </p:sp>
      <p:cxnSp>
        <p:nvCxnSpPr>
          <p:cNvPr id="26" name="Straight Connector 25"/>
          <p:cNvCxnSpPr/>
          <p:nvPr/>
        </p:nvCxnSpPr>
        <p:spPr>
          <a:xfrm flipV="1">
            <a:off x="6586661" y="5122795"/>
            <a:ext cx="236979" cy="330393"/>
          </a:xfrm>
          <a:prstGeom prst="line">
            <a:avLst/>
          </a:prstGeom>
          <a:ln w="44450">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6745250" y="5138858"/>
            <a:ext cx="236979" cy="330393"/>
          </a:xfrm>
          <a:prstGeom prst="line">
            <a:avLst/>
          </a:prstGeom>
          <a:ln w="44450">
            <a:solidFill>
              <a:srgbClr val="000090"/>
            </a:solidFill>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rot="18670030">
            <a:off x="5247587" y="5695630"/>
            <a:ext cx="1570111" cy="461665"/>
          </a:xfrm>
          <a:prstGeom prst="rect">
            <a:avLst/>
          </a:prstGeom>
          <a:noFill/>
        </p:spPr>
        <p:txBody>
          <a:bodyPr wrap="none" rtlCol="0">
            <a:spAutoFit/>
          </a:bodyPr>
          <a:lstStyle/>
          <a:p>
            <a:r>
              <a:rPr lang="en-US" sz="2400" dirty="0" smtClean="0"/>
              <a:t>MR Rescue</a:t>
            </a:r>
            <a:endParaRPr lang="en-US" sz="2400" dirty="0"/>
          </a:p>
        </p:txBody>
      </p:sp>
      <p:sp>
        <p:nvSpPr>
          <p:cNvPr id="29" name="TextBox 28"/>
          <p:cNvSpPr txBox="1"/>
          <p:nvPr/>
        </p:nvSpPr>
        <p:spPr>
          <a:xfrm rot="18670030">
            <a:off x="5937796" y="5622271"/>
            <a:ext cx="968985" cy="461665"/>
          </a:xfrm>
          <a:prstGeom prst="rect">
            <a:avLst/>
          </a:prstGeom>
          <a:noFill/>
        </p:spPr>
        <p:txBody>
          <a:bodyPr wrap="none" rtlCol="0">
            <a:spAutoFit/>
          </a:bodyPr>
          <a:lstStyle/>
          <a:p>
            <a:r>
              <a:rPr lang="en-US" sz="2400" dirty="0" smtClean="0"/>
              <a:t>IMS III</a:t>
            </a:r>
            <a:endParaRPr lang="en-US" sz="2400" dirty="0"/>
          </a:p>
        </p:txBody>
      </p:sp>
      <p:sp>
        <p:nvSpPr>
          <p:cNvPr id="30" name="TextBox 29"/>
          <p:cNvSpPr txBox="1"/>
          <p:nvPr/>
        </p:nvSpPr>
        <p:spPr>
          <a:xfrm rot="18670030">
            <a:off x="5892494" y="5775090"/>
            <a:ext cx="1356411" cy="461665"/>
          </a:xfrm>
          <a:prstGeom prst="rect">
            <a:avLst/>
          </a:prstGeom>
          <a:noFill/>
        </p:spPr>
        <p:txBody>
          <a:bodyPr wrap="none" rtlCol="0">
            <a:spAutoFit/>
          </a:bodyPr>
          <a:lstStyle/>
          <a:p>
            <a:r>
              <a:rPr lang="en-US" sz="2400" dirty="0" smtClean="0"/>
              <a:t>Synthesis</a:t>
            </a:r>
            <a:endParaRPr lang="en-US" sz="2400" dirty="0"/>
          </a:p>
        </p:txBody>
      </p:sp>
      <p:cxnSp>
        <p:nvCxnSpPr>
          <p:cNvPr id="31" name="Straight Connector 30"/>
          <p:cNvCxnSpPr/>
          <p:nvPr/>
        </p:nvCxnSpPr>
        <p:spPr>
          <a:xfrm flipV="1">
            <a:off x="6897650" y="5154538"/>
            <a:ext cx="236979" cy="330393"/>
          </a:xfrm>
          <a:prstGeom prst="line">
            <a:avLst/>
          </a:prstGeom>
          <a:ln w="44450">
            <a:solidFill>
              <a:srgbClr val="00009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46926698"/>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3203" y="837481"/>
            <a:ext cx="4168816" cy="2222266"/>
          </a:xfrm>
          <a:prstGeom prst="rect">
            <a:avLst/>
          </a:prstGeom>
        </p:spPr>
      </p:pic>
      <p:pic>
        <p:nvPicPr>
          <p:cNvPr id="6" name="Picture 5"/>
          <p:cNvPicPr>
            <a:picLocks noChangeAspect="1"/>
          </p:cNvPicPr>
          <p:nvPr/>
        </p:nvPicPr>
        <p:blipFill>
          <a:blip r:embed="rId4"/>
          <a:stretch>
            <a:fillRect/>
          </a:stretch>
        </p:blipFill>
        <p:spPr>
          <a:xfrm>
            <a:off x="123203" y="4455223"/>
            <a:ext cx="4248512" cy="2200928"/>
          </a:xfrm>
          <a:prstGeom prst="rect">
            <a:avLst/>
          </a:prstGeom>
        </p:spPr>
      </p:pic>
      <p:pic>
        <p:nvPicPr>
          <p:cNvPr id="9" name="Picture 8"/>
          <p:cNvPicPr>
            <a:picLocks noChangeAspect="1"/>
          </p:cNvPicPr>
          <p:nvPr/>
        </p:nvPicPr>
        <p:blipFill>
          <a:blip r:embed="rId5"/>
          <a:stretch>
            <a:fillRect/>
          </a:stretch>
        </p:blipFill>
        <p:spPr>
          <a:xfrm>
            <a:off x="4292019" y="2743983"/>
            <a:ext cx="4520386" cy="2451735"/>
          </a:xfrm>
          <a:prstGeom prst="rect">
            <a:avLst/>
          </a:prstGeom>
        </p:spPr>
      </p:pic>
      <p:sp>
        <p:nvSpPr>
          <p:cNvPr id="2" name="TextBox 1"/>
          <p:cNvSpPr txBox="1"/>
          <p:nvPr/>
        </p:nvSpPr>
        <p:spPr>
          <a:xfrm rot="1277160">
            <a:off x="1082169" y="3369107"/>
            <a:ext cx="6970074" cy="923330"/>
          </a:xfrm>
          <a:prstGeom prst="rect">
            <a:avLst/>
          </a:prstGeom>
          <a:noFill/>
        </p:spPr>
        <p:txBody>
          <a:bodyPr wrap="square" rtlCol="0">
            <a:spAutoFit/>
          </a:bodyPr>
          <a:lstStyle/>
          <a:p>
            <a:pPr algn="ctr"/>
            <a:r>
              <a:rPr lang="en-US" sz="5400" dirty="0" smtClean="0">
                <a:solidFill>
                  <a:srgbClr val="FF0000"/>
                </a:solidFill>
              </a:rPr>
              <a:t>--------All Negative-------</a:t>
            </a:r>
            <a:endParaRPr lang="en-US" sz="5400" dirty="0">
              <a:solidFill>
                <a:srgbClr val="FF0000"/>
              </a:solidFill>
            </a:endParaRPr>
          </a:p>
        </p:txBody>
      </p:sp>
    </p:spTree>
    <p:extLst>
      <p:ext uri="{BB962C8B-B14F-4D97-AF65-F5344CB8AC3E}">
        <p14:creationId xmlns:p14="http://schemas.microsoft.com/office/powerpoint/2010/main" val="910400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Recanalization Hypothesis</a:t>
            </a:r>
            <a:endParaRPr lang="en-US" dirty="0"/>
          </a:p>
        </p:txBody>
      </p:sp>
      <p:sp>
        <p:nvSpPr>
          <p:cNvPr id="3" name="Content Placeholder 2"/>
          <p:cNvSpPr>
            <a:spLocks noGrp="1"/>
          </p:cNvSpPr>
          <p:nvPr>
            <p:ph idx="1"/>
          </p:nvPr>
        </p:nvSpPr>
        <p:spPr/>
        <p:txBody>
          <a:bodyPr/>
          <a:lstStyle/>
          <a:p>
            <a:pPr marL="0" indent="0">
              <a:buNone/>
            </a:pPr>
            <a:r>
              <a:rPr lang="en-US" dirty="0" smtClean="0"/>
              <a:t>Recanalization Rates with these protocols:</a:t>
            </a:r>
          </a:p>
          <a:p>
            <a:r>
              <a:rPr lang="en-US" dirty="0" smtClean="0"/>
              <a:t>MR RESCUE: 69%</a:t>
            </a:r>
          </a:p>
          <a:p>
            <a:r>
              <a:rPr lang="en-US" dirty="0" smtClean="0"/>
              <a:t>IMS III: 81% ICA, 86% M1, 88% M2</a:t>
            </a:r>
          </a:p>
          <a:p>
            <a:endParaRPr lang="en-US" dirty="0"/>
          </a:p>
        </p:txBody>
      </p:sp>
    </p:spTree>
    <p:extLst>
      <p:ext uri="{BB962C8B-B14F-4D97-AF65-F5344CB8AC3E}">
        <p14:creationId xmlns:p14="http://schemas.microsoft.com/office/powerpoint/2010/main" val="2479439914"/>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2013 EVT Trials: post-mortem</a:t>
            </a:r>
            <a:endParaRPr lang="en-US" dirty="0"/>
          </a:p>
        </p:txBody>
      </p:sp>
      <p:sp>
        <p:nvSpPr>
          <p:cNvPr id="3" name="Content Placeholder 2"/>
          <p:cNvSpPr>
            <a:spLocks noGrp="1"/>
          </p:cNvSpPr>
          <p:nvPr>
            <p:ph idx="1"/>
          </p:nvPr>
        </p:nvSpPr>
        <p:spPr>
          <a:xfrm>
            <a:off x="141099" y="1600200"/>
            <a:ext cx="9002901" cy="4525963"/>
          </a:xfrm>
        </p:spPr>
        <p:txBody>
          <a:bodyPr>
            <a:normAutofit fontScale="92500" lnSpcReduction="20000"/>
          </a:bodyPr>
          <a:lstStyle/>
          <a:p>
            <a:r>
              <a:rPr lang="en-US" dirty="0" smtClean="0"/>
              <a:t>Several weaknesses</a:t>
            </a:r>
          </a:p>
          <a:p>
            <a:pPr lvl="1"/>
            <a:r>
              <a:rPr lang="en-US" dirty="0" smtClean="0"/>
              <a:t>Long inclusion period: “outdated by the time they were published”</a:t>
            </a:r>
          </a:p>
          <a:p>
            <a:pPr lvl="1"/>
            <a:r>
              <a:rPr lang="en-US" dirty="0" smtClean="0"/>
              <a:t>Tiny number of patients per center per year</a:t>
            </a:r>
          </a:p>
          <a:p>
            <a:pPr lvl="1"/>
            <a:r>
              <a:rPr lang="en-US" dirty="0" smtClean="0"/>
              <a:t>Lack of pre-treatment vascular imaging </a:t>
            </a:r>
            <a:r>
              <a:rPr lang="en-US" sz="2000" dirty="0" smtClean="0"/>
              <a:t>(IMSIII, Synthesis)</a:t>
            </a:r>
          </a:p>
          <a:p>
            <a:pPr lvl="2"/>
            <a:r>
              <a:rPr lang="en-US" dirty="0" smtClean="0"/>
              <a:t>Notable percentage did not have LVO when they got to </a:t>
            </a:r>
            <a:r>
              <a:rPr lang="en-US" dirty="0" err="1" smtClean="0"/>
              <a:t>angio</a:t>
            </a:r>
            <a:endParaRPr lang="en-US" dirty="0" smtClean="0"/>
          </a:p>
          <a:p>
            <a:pPr lvl="1"/>
            <a:r>
              <a:rPr lang="en-US" dirty="0" smtClean="0"/>
              <a:t>IV </a:t>
            </a:r>
            <a:r>
              <a:rPr lang="en-US" dirty="0" err="1" smtClean="0"/>
              <a:t>tPA</a:t>
            </a:r>
            <a:r>
              <a:rPr lang="en-US" dirty="0" smtClean="0"/>
              <a:t> </a:t>
            </a:r>
            <a:r>
              <a:rPr lang="en-US" dirty="0" err="1" smtClean="0"/>
              <a:t>vs</a:t>
            </a:r>
            <a:r>
              <a:rPr lang="en-US" dirty="0" smtClean="0"/>
              <a:t> EVT </a:t>
            </a:r>
            <a:r>
              <a:rPr lang="en-US" i="1" dirty="0" smtClean="0"/>
              <a:t>alone </a:t>
            </a:r>
            <a:r>
              <a:rPr lang="en-US" sz="2000" dirty="0" smtClean="0"/>
              <a:t>(IMSIII and MR RESCUE)</a:t>
            </a:r>
          </a:p>
          <a:p>
            <a:pPr lvl="1"/>
            <a:r>
              <a:rPr lang="en-US" dirty="0" smtClean="0"/>
              <a:t>Heterogeneity of EVT techniques/devices</a:t>
            </a:r>
          </a:p>
          <a:p>
            <a:pPr lvl="2"/>
            <a:r>
              <a:rPr lang="en-US" dirty="0" smtClean="0"/>
              <a:t>IA </a:t>
            </a:r>
            <a:r>
              <a:rPr lang="en-US" dirty="0" err="1" smtClean="0"/>
              <a:t>tPA</a:t>
            </a:r>
            <a:r>
              <a:rPr lang="en-US" dirty="0" smtClean="0"/>
              <a:t>, old devices</a:t>
            </a:r>
          </a:p>
          <a:p>
            <a:pPr lvl="1"/>
            <a:r>
              <a:rPr lang="en-US" dirty="0" smtClean="0"/>
              <a:t>Included low-NIHSS patients</a:t>
            </a:r>
          </a:p>
          <a:p>
            <a:pPr lvl="1"/>
            <a:r>
              <a:rPr lang="en-US" dirty="0" smtClean="0"/>
              <a:t>Inclusion window out to 8 hours </a:t>
            </a:r>
            <a:r>
              <a:rPr lang="en-US" sz="2100" dirty="0" smtClean="0"/>
              <a:t>(MR RESCUE)</a:t>
            </a:r>
          </a:p>
        </p:txBody>
      </p:sp>
    </p:spTree>
    <p:extLst>
      <p:ext uri="{BB962C8B-B14F-4D97-AF65-F5344CB8AC3E}">
        <p14:creationId xmlns:p14="http://schemas.microsoft.com/office/powerpoint/2010/main" val="880867169"/>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0230"/>
            <a:ext cx="8229600" cy="1143000"/>
          </a:xfrm>
        </p:spPr>
        <p:txBody>
          <a:bodyPr/>
          <a:lstStyle/>
          <a:p>
            <a:r>
              <a:rPr lang="en-US" dirty="0" smtClean="0">
                <a:solidFill>
                  <a:srgbClr val="000000"/>
                </a:solidFill>
              </a:rPr>
              <a:t>Impact of Stroke in the USA</a:t>
            </a:r>
            <a:endParaRPr lang="en-US" dirty="0">
              <a:solidFill>
                <a:srgbClr val="000000"/>
              </a:solidFill>
            </a:endParaRPr>
          </a:p>
        </p:txBody>
      </p:sp>
      <p:sp>
        <p:nvSpPr>
          <p:cNvPr id="3" name="Content Placeholder 2"/>
          <p:cNvSpPr>
            <a:spLocks noGrp="1"/>
          </p:cNvSpPr>
          <p:nvPr>
            <p:ph idx="1"/>
          </p:nvPr>
        </p:nvSpPr>
        <p:spPr>
          <a:xfrm>
            <a:off x="381000" y="2045774"/>
            <a:ext cx="8229600" cy="3429000"/>
          </a:xfrm>
        </p:spPr>
        <p:txBody>
          <a:bodyPr>
            <a:noAutofit/>
          </a:bodyPr>
          <a:lstStyle/>
          <a:p>
            <a:pPr>
              <a:buFont typeface="Wingdings" charset="2"/>
              <a:buChar char="§"/>
            </a:pPr>
            <a:r>
              <a:rPr lang="en-US" sz="2800" dirty="0" smtClean="0"/>
              <a:t>795,000 </a:t>
            </a:r>
            <a:r>
              <a:rPr lang="en-US" sz="2800" dirty="0"/>
              <a:t>strokes per year in the </a:t>
            </a:r>
            <a:r>
              <a:rPr lang="en-US" sz="2800" dirty="0" smtClean="0"/>
              <a:t>USA</a:t>
            </a:r>
          </a:p>
          <a:p>
            <a:pPr>
              <a:buFont typeface="Wingdings" charset="2"/>
              <a:buChar char="§"/>
            </a:pPr>
            <a:r>
              <a:rPr lang="en-US" sz="2800" dirty="0" smtClean="0"/>
              <a:t>5</a:t>
            </a:r>
            <a:r>
              <a:rPr lang="en-US" sz="2800" baseline="30000" dirty="0" smtClean="0"/>
              <a:t>th</a:t>
            </a:r>
            <a:r>
              <a:rPr lang="en-US" sz="2800" dirty="0" smtClean="0"/>
              <a:t> leading cause of death in the USA</a:t>
            </a:r>
          </a:p>
          <a:p>
            <a:pPr>
              <a:buFont typeface="Wingdings" charset="2"/>
              <a:buChar char="§"/>
            </a:pPr>
            <a:r>
              <a:rPr lang="en-US" sz="2800" dirty="0" smtClean="0"/>
              <a:t>1 in every 20 deaths in America is from stroke</a:t>
            </a:r>
          </a:p>
          <a:p>
            <a:pPr>
              <a:buFont typeface="Wingdings" charset="2"/>
              <a:buChar char="§"/>
            </a:pPr>
            <a:r>
              <a:rPr lang="en-US" sz="2800" dirty="0" smtClean="0"/>
              <a:t>One American dies from stroke every 4 minutes</a:t>
            </a:r>
          </a:p>
          <a:p>
            <a:pPr marL="571500" lvl="2" indent="-342900">
              <a:buFont typeface="Wingdings" charset="2"/>
              <a:buChar char="§"/>
            </a:pPr>
            <a:r>
              <a:rPr lang="en-US" sz="2800" dirty="0"/>
              <a:t>Stroke occurs every 40-45 </a:t>
            </a:r>
            <a:r>
              <a:rPr lang="en-US" sz="2800" dirty="0" smtClean="0"/>
              <a:t>seconds</a:t>
            </a:r>
          </a:p>
          <a:p>
            <a:pPr marL="0" indent="0">
              <a:buNone/>
            </a:pPr>
            <a:endParaRPr lang="en-US" sz="2800" dirty="0"/>
          </a:p>
        </p:txBody>
      </p:sp>
      <p:sp>
        <p:nvSpPr>
          <p:cNvPr id="4" name="Slide Number Placeholder 3"/>
          <p:cNvSpPr>
            <a:spLocks noGrp="1"/>
          </p:cNvSpPr>
          <p:nvPr>
            <p:ph type="sldNum" sz="quarter" idx="4294967295"/>
          </p:nvPr>
        </p:nvSpPr>
        <p:spPr>
          <a:xfrm>
            <a:off x="8386763" y="6337300"/>
            <a:ext cx="757237" cy="365125"/>
          </a:xfrm>
          <a:prstGeom prst="rect">
            <a:avLst/>
          </a:prstGeom>
        </p:spPr>
        <p:txBody>
          <a:bodyPr/>
          <a:lstStyle/>
          <a:p>
            <a:fld id="{4F61E49A-B754-4595-A848-F4137009DDF4}" type="slidenum">
              <a:rPr lang="en-US" smtClean="0">
                <a:solidFill>
                  <a:srgbClr val="58595B"/>
                </a:solidFill>
              </a:rPr>
              <a:pPr/>
              <a:t>4</a:t>
            </a:fld>
            <a:endParaRPr lang="en-US" dirty="0">
              <a:solidFill>
                <a:srgbClr val="58595B"/>
              </a:solidFill>
            </a:endParaRPr>
          </a:p>
        </p:txBody>
      </p:sp>
      <p:sp>
        <p:nvSpPr>
          <p:cNvPr id="10" name="TextBox 9"/>
          <p:cNvSpPr txBox="1"/>
          <p:nvPr/>
        </p:nvSpPr>
        <p:spPr>
          <a:xfrm>
            <a:off x="152400" y="6560818"/>
            <a:ext cx="2609608" cy="276999"/>
          </a:xfrm>
          <a:prstGeom prst="rect">
            <a:avLst/>
          </a:prstGeom>
          <a:noFill/>
        </p:spPr>
        <p:txBody>
          <a:bodyPr wrap="none" rtlCol="0">
            <a:spAutoFit/>
          </a:bodyPr>
          <a:lstStyle/>
          <a:p>
            <a:r>
              <a:rPr lang="en-US" sz="1200" dirty="0"/>
              <a:t>https://</a:t>
            </a:r>
            <a:r>
              <a:rPr lang="en-US" sz="1200" dirty="0" err="1"/>
              <a:t>www.cdc.gov</a:t>
            </a:r>
            <a:r>
              <a:rPr lang="en-US" sz="1200" dirty="0"/>
              <a:t>/stroke/</a:t>
            </a:r>
            <a:r>
              <a:rPr lang="en-US" sz="1200" dirty="0" err="1"/>
              <a:t>facts.htm</a:t>
            </a:r>
            <a:endParaRPr lang="en-US" sz="1200" dirty="0"/>
          </a:p>
        </p:txBody>
      </p:sp>
    </p:spTree>
    <p:extLst>
      <p:ext uri="{BB962C8B-B14F-4D97-AF65-F5344CB8AC3E}">
        <p14:creationId xmlns:p14="http://schemas.microsoft.com/office/powerpoint/2010/main" val="2751372666"/>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n-US" dirty="0" smtClean="0"/>
              <a:t>History of Stroke Treatment</a:t>
            </a:r>
            <a:endParaRPr lang="en-US" dirty="0"/>
          </a:p>
        </p:txBody>
      </p:sp>
      <p:cxnSp>
        <p:nvCxnSpPr>
          <p:cNvPr id="6" name="Straight Arrow Connector 5"/>
          <p:cNvCxnSpPr/>
          <p:nvPr/>
        </p:nvCxnSpPr>
        <p:spPr>
          <a:xfrm flipV="1">
            <a:off x="389637" y="4440306"/>
            <a:ext cx="8139224" cy="28860"/>
          </a:xfrm>
          <a:prstGeom prst="straightConnector1">
            <a:avLst/>
          </a:prstGeom>
          <a:ln w="57150">
            <a:solidFill>
              <a:srgbClr val="000090"/>
            </a:solidFill>
            <a:tailEnd type="arrow"/>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3"/>
          <a:stretch>
            <a:fillRect/>
          </a:stretch>
        </p:blipFill>
        <p:spPr>
          <a:xfrm>
            <a:off x="118893" y="2525302"/>
            <a:ext cx="790275" cy="1104422"/>
          </a:xfrm>
          <a:prstGeom prst="rect">
            <a:avLst/>
          </a:prstGeom>
        </p:spPr>
      </p:pic>
      <p:cxnSp>
        <p:nvCxnSpPr>
          <p:cNvPr id="12" name="Straight Connector 11"/>
          <p:cNvCxnSpPr/>
          <p:nvPr/>
        </p:nvCxnSpPr>
        <p:spPr>
          <a:xfrm flipV="1">
            <a:off x="462812" y="4074852"/>
            <a:ext cx="0" cy="524696"/>
          </a:xfrm>
          <a:prstGeom prst="line">
            <a:avLst/>
          </a:prstGeom>
          <a:ln w="44450">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4569374" y="4036778"/>
            <a:ext cx="0" cy="524696"/>
          </a:xfrm>
          <a:prstGeom prst="line">
            <a:avLst/>
          </a:prstGeom>
          <a:ln w="44450">
            <a:solidFill>
              <a:srgbClr val="00009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26837" y="3726261"/>
            <a:ext cx="787395" cy="369332"/>
          </a:xfrm>
          <a:prstGeom prst="rect">
            <a:avLst/>
          </a:prstGeom>
          <a:noFill/>
        </p:spPr>
        <p:txBody>
          <a:bodyPr wrap="none" rtlCol="0">
            <a:spAutoFit/>
          </a:bodyPr>
          <a:lstStyle/>
          <a:p>
            <a:r>
              <a:rPr lang="en-US" dirty="0" smtClean="0"/>
              <a:t>400BC</a:t>
            </a:r>
            <a:endParaRPr lang="en-US" dirty="0"/>
          </a:p>
        </p:txBody>
      </p:sp>
      <p:sp>
        <p:nvSpPr>
          <p:cNvPr id="8" name="TextBox 7"/>
          <p:cNvSpPr txBox="1"/>
          <p:nvPr/>
        </p:nvSpPr>
        <p:spPr>
          <a:xfrm>
            <a:off x="4231376" y="3705520"/>
            <a:ext cx="652643" cy="369332"/>
          </a:xfrm>
          <a:prstGeom prst="rect">
            <a:avLst/>
          </a:prstGeom>
          <a:noFill/>
        </p:spPr>
        <p:txBody>
          <a:bodyPr wrap="none" rtlCol="0">
            <a:spAutoFit/>
          </a:bodyPr>
          <a:lstStyle/>
          <a:p>
            <a:r>
              <a:rPr lang="en-US" dirty="0" smtClean="0"/>
              <a:t>1995</a:t>
            </a:r>
            <a:endParaRPr lang="en-US" dirty="0"/>
          </a:p>
        </p:txBody>
      </p:sp>
      <p:sp>
        <p:nvSpPr>
          <p:cNvPr id="14" name="Left Brace 13"/>
          <p:cNvSpPr/>
          <p:nvPr/>
        </p:nvSpPr>
        <p:spPr>
          <a:xfrm rot="16200000">
            <a:off x="2281150" y="3003364"/>
            <a:ext cx="489649" cy="4010877"/>
          </a:xfrm>
          <a:prstGeom prst="leftBrace">
            <a:avLst>
              <a:gd name="adj1" fmla="val 49592"/>
              <a:gd name="adj2" fmla="val 49254"/>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TextBox 14"/>
          <p:cNvSpPr txBox="1"/>
          <p:nvPr/>
        </p:nvSpPr>
        <p:spPr>
          <a:xfrm>
            <a:off x="1746180" y="5268058"/>
            <a:ext cx="1522998" cy="369332"/>
          </a:xfrm>
          <a:prstGeom prst="rect">
            <a:avLst/>
          </a:prstGeom>
          <a:noFill/>
        </p:spPr>
        <p:txBody>
          <a:bodyPr wrap="none" rtlCol="0">
            <a:spAutoFit/>
          </a:bodyPr>
          <a:lstStyle/>
          <a:p>
            <a:r>
              <a:rPr lang="en-US" dirty="0" smtClean="0"/>
              <a:t>The Dark Ages</a:t>
            </a:r>
            <a:endParaRPr lang="en-US" dirty="0"/>
          </a:p>
        </p:txBody>
      </p:sp>
      <p:sp>
        <p:nvSpPr>
          <p:cNvPr id="19" name="Left Brace 18"/>
          <p:cNvSpPr/>
          <p:nvPr/>
        </p:nvSpPr>
        <p:spPr>
          <a:xfrm rot="16200000">
            <a:off x="5989707" y="3421596"/>
            <a:ext cx="489649" cy="3203274"/>
          </a:xfrm>
          <a:prstGeom prst="leftBrace">
            <a:avLst>
              <a:gd name="adj1" fmla="val 49592"/>
              <a:gd name="adj2" fmla="val 49254"/>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TextBox 20"/>
          <p:cNvSpPr txBox="1"/>
          <p:nvPr/>
        </p:nvSpPr>
        <p:spPr>
          <a:xfrm>
            <a:off x="5417286" y="5268058"/>
            <a:ext cx="1556836" cy="369332"/>
          </a:xfrm>
          <a:prstGeom prst="rect">
            <a:avLst/>
          </a:prstGeom>
          <a:noFill/>
        </p:spPr>
        <p:txBody>
          <a:bodyPr wrap="none" rtlCol="0">
            <a:spAutoFit/>
          </a:bodyPr>
          <a:lstStyle/>
          <a:p>
            <a:r>
              <a:rPr lang="en-US" dirty="0" smtClean="0"/>
              <a:t>The Doldrums</a:t>
            </a:r>
            <a:endParaRPr lang="en-US" dirty="0"/>
          </a:p>
        </p:txBody>
      </p:sp>
      <p:sp>
        <p:nvSpPr>
          <p:cNvPr id="2" name="Rectangle 1"/>
          <p:cNvSpPr/>
          <p:nvPr/>
        </p:nvSpPr>
        <p:spPr>
          <a:xfrm>
            <a:off x="4557698" y="4067779"/>
            <a:ext cx="4360814" cy="372527"/>
          </a:xfrm>
          <a:prstGeom prst="rect">
            <a:avLst/>
          </a:prstGeom>
          <a:gradFill flip="none" rotWithShape="1">
            <a:gsLst>
              <a:gs pos="85000">
                <a:srgbClr val="23E483">
                  <a:alpha val="34000"/>
                </a:srgbClr>
              </a:gs>
              <a:gs pos="100000">
                <a:srgbClr val="FFFFFF">
                  <a:alpha val="34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The </a:t>
            </a:r>
            <a:r>
              <a:rPr lang="en-US" dirty="0" err="1" smtClean="0">
                <a:solidFill>
                  <a:srgbClr val="000000"/>
                </a:solidFill>
              </a:rPr>
              <a:t>tPA</a:t>
            </a:r>
            <a:r>
              <a:rPr lang="en-US" dirty="0" smtClean="0">
                <a:solidFill>
                  <a:srgbClr val="000000"/>
                </a:solidFill>
              </a:rPr>
              <a:t> Era</a:t>
            </a:r>
            <a:endParaRPr lang="en-US" dirty="0">
              <a:solidFill>
                <a:srgbClr val="000000"/>
              </a:solidFill>
            </a:endParaRPr>
          </a:p>
        </p:txBody>
      </p:sp>
      <p:pic>
        <p:nvPicPr>
          <p:cNvPr id="10" name="Picture 9"/>
          <p:cNvPicPr>
            <a:picLocks noChangeAspect="1"/>
          </p:cNvPicPr>
          <p:nvPr/>
        </p:nvPicPr>
        <p:blipFill>
          <a:blip r:embed="rId4"/>
          <a:stretch>
            <a:fillRect/>
          </a:stretch>
        </p:blipFill>
        <p:spPr>
          <a:xfrm>
            <a:off x="4192176" y="2525302"/>
            <a:ext cx="678473" cy="1151990"/>
          </a:xfrm>
          <a:prstGeom prst="rect">
            <a:avLst/>
          </a:prstGeom>
        </p:spPr>
      </p:pic>
    </p:spTree>
    <p:extLst>
      <p:ext uri="{BB962C8B-B14F-4D97-AF65-F5344CB8AC3E}">
        <p14:creationId xmlns:p14="http://schemas.microsoft.com/office/powerpoint/2010/main" val="1136496303"/>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solidFill>
                  <a:srgbClr val="000000"/>
                </a:solidFill>
              </a:rPr>
              <a:t>Endovascular Treatment Devices</a:t>
            </a:r>
            <a:endParaRPr lang="en-US" dirty="0">
              <a:solidFill>
                <a:srgbClr val="000000"/>
              </a:solidFill>
            </a:endParaRPr>
          </a:p>
        </p:txBody>
      </p:sp>
      <p:sp>
        <p:nvSpPr>
          <p:cNvPr id="3" name="Content Placeholder 2"/>
          <p:cNvSpPr>
            <a:spLocks noGrp="1"/>
          </p:cNvSpPr>
          <p:nvPr>
            <p:ph idx="1"/>
          </p:nvPr>
        </p:nvSpPr>
        <p:spPr/>
        <p:txBody>
          <a:bodyPr>
            <a:normAutofit fontScale="92500" lnSpcReduction="10000"/>
          </a:bodyPr>
          <a:lstStyle/>
          <a:p>
            <a:pPr>
              <a:defRPr/>
            </a:pPr>
            <a:r>
              <a:rPr lang="en-US" dirty="0" smtClean="0"/>
              <a:t>MERCI</a:t>
            </a:r>
            <a:br>
              <a:rPr lang="en-US" dirty="0" smtClean="0"/>
            </a:br>
            <a:r>
              <a:rPr lang="en-US" sz="2000" dirty="0" smtClean="0"/>
              <a:t>(2004)</a:t>
            </a:r>
          </a:p>
          <a:p>
            <a:pPr>
              <a:defRPr/>
            </a:pPr>
            <a:endParaRPr lang="en-US" dirty="0" smtClean="0"/>
          </a:p>
          <a:p>
            <a:pPr>
              <a:buNone/>
              <a:defRPr/>
            </a:pPr>
            <a:endParaRPr lang="en-US" dirty="0" smtClean="0"/>
          </a:p>
          <a:p>
            <a:pPr>
              <a:defRPr/>
            </a:pPr>
            <a:r>
              <a:rPr lang="en-US" dirty="0" smtClean="0"/>
              <a:t>PENUMBRA</a:t>
            </a:r>
            <a:br>
              <a:rPr lang="en-US" dirty="0" smtClean="0"/>
            </a:br>
            <a:r>
              <a:rPr lang="en-US" sz="2000" dirty="0" smtClean="0"/>
              <a:t>(2008)</a:t>
            </a:r>
          </a:p>
          <a:p>
            <a:pPr>
              <a:defRPr/>
            </a:pPr>
            <a:endParaRPr lang="en-US" dirty="0" smtClean="0"/>
          </a:p>
          <a:p>
            <a:pPr>
              <a:buNone/>
              <a:defRPr/>
            </a:pPr>
            <a:endParaRPr lang="en-US" dirty="0" smtClean="0"/>
          </a:p>
          <a:p>
            <a:pPr>
              <a:defRPr/>
            </a:pPr>
            <a:r>
              <a:rPr lang="en-US" dirty="0" smtClean="0"/>
              <a:t>EKOS </a:t>
            </a:r>
            <a:r>
              <a:rPr lang="en-US" dirty="0" err="1" smtClean="0"/>
              <a:t>Microinfusion</a:t>
            </a:r>
            <a:r>
              <a:rPr lang="en-US" dirty="0" smtClean="0"/>
              <a:t> </a:t>
            </a:r>
            <a:r>
              <a:rPr lang="en-US" dirty="0"/>
              <a:t>catheter</a:t>
            </a:r>
            <a:br>
              <a:rPr lang="en-US" dirty="0"/>
            </a:br>
            <a:r>
              <a:rPr lang="en-US" sz="2200" dirty="0"/>
              <a:t>(</a:t>
            </a:r>
            <a:r>
              <a:rPr lang="en-US" sz="2200" dirty="0" smtClean="0"/>
              <a:t>2005)</a:t>
            </a:r>
            <a:endParaRPr lang="en-US" sz="2200" dirty="0"/>
          </a:p>
          <a:p>
            <a:pPr>
              <a:defRPr/>
            </a:pPr>
            <a:endParaRPr lang="en-US" dirty="0" smtClean="0"/>
          </a:p>
          <a:p>
            <a:pPr>
              <a:defRPr/>
            </a:pPr>
            <a:endParaRPr lang="en-US" dirty="0" smtClean="0"/>
          </a:p>
        </p:txBody>
      </p:sp>
      <p:pic>
        <p:nvPicPr>
          <p:cNvPr id="6" name="Picture 5"/>
          <p:cNvPicPr>
            <a:picLocks noChangeAspect="1"/>
          </p:cNvPicPr>
          <p:nvPr/>
        </p:nvPicPr>
        <p:blipFill>
          <a:blip r:embed="rId3"/>
          <a:stretch>
            <a:fillRect/>
          </a:stretch>
        </p:blipFill>
        <p:spPr>
          <a:xfrm>
            <a:off x="4047085" y="3011814"/>
            <a:ext cx="2355716" cy="1577226"/>
          </a:xfrm>
          <a:prstGeom prst="rect">
            <a:avLst/>
          </a:prstGeom>
        </p:spPr>
      </p:pic>
      <p:pic>
        <p:nvPicPr>
          <p:cNvPr id="7" name="Picture 6"/>
          <p:cNvPicPr>
            <a:picLocks noChangeAspect="1"/>
          </p:cNvPicPr>
          <p:nvPr/>
        </p:nvPicPr>
        <p:blipFill>
          <a:blip r:embed="rId4"/>
          <a:stretch>
            <a:fillRect/>
          </a:stretch>
        </p:blipFill>
        <p:spPr>
          <a:xfrm>
            <a:off x="6807177" y="4589040"/>
            <a:ext cx="1879623" cy="1879623"/>
          </a:xfrm>
          <a:prstGeom prst="rect">
            <a:avLst/>
          </a:prstGeom>
        </p:spPr>
      </p:pic>
      <p:pic>
        <p:nvPicPr>
          <p:cNvPr id="8" name="Picture 7"/>
          <p:cNvPicPr>
            <a:picLocks noChangeAspect="1"/>
          </p:cNvPicPr>
          <p:nvPr/>
        </p:nvPicPr>
        <p:blipFill>
          <a:blip r:embed="rId5"/>
          <a:stretch>
            <a:fillRect/>
          </a:stretch>
        </p:blipFill>
        <p:spPr>
          <a:xfrm>
            <a:off x="2304198" y="1482409"/>
            <a:ext cx="1742887" cy="1336991"/>
          </a:xfrm>
          <a:prstGeom prst="rect">
            <a:avLst/>
          </a:prstGeom>
        </p:spPr>
      </p:pic>
      <p:sp>
        <p:nvSpPr>
          <p:cNvPr id="9" name="TextBox 8"/>
          <p:cNvSpPr txBox="1"/>
          <p:nvPr/>
        </p:nvSpPr>
        <p:spPr>
          <a:xfrm rot="1318129">
            <a:off x="1026213" y="3090595"/>
            <a:ext cx="6934200" cy="1323439"/>
          </a:xfrm>
          <a:prstGeom prst="rect">
            <a:avLst/>
          </a:prstGeom>
          <a:noFill/>
        </p:spPr>
        <p:txBody>
          <a:bodyPr wrap="square" rtlCol="0">
            <a:spAutoFit/>
          </a:bodyPr>
          <a:lstStyle/>
          <a:p>
            <a:pPr algn="ctr"/>
            <a:r>
              <a:rPr lang="en-US" sz="8000" dirty="0" smtClean="0">
                <a:solidFill>
                  <a:srgbClr val="FF0000"/>
                </a:solidFill>
              </a:rPr>
              <a:t>OLD NEWS!</a:t>
            </a:r>
            <a:endParaRPr lang="en-US" sz="8000" dirty="0">
              <a:solidFill>
                <a:srgbClr val="FF0000"/>
              </a:solidFill>
            </a:endParaRPr>
          </a:p>
        </p:txBody>
      </p:sp>
    </p:spTree>
    <p:extLst>
      <p:ext uri="{BB962C8B-B14F-4D97-AF65-F5344CB8AC3E}">
        <p14:creationId xmlns:p14="http://schemas.microsoft.com/office/powerpoint/2010/main" val="21533682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1"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normAutofit fontScale="90000"/>
          </a:bodyPr>
          <a:lstStyle/>
          <a:p>
            <a:pPr>
              <a:defRPr/>
            </a:pPr>
            <a:r>
              <a:rPr lang="en-US" dirty="0" smtClean="0">
                <a:solidFill>
                  <a:srgbClr val="000000"/>
                </a:solidFill>
              </a:rPr>
              <a:t>Endovascular Treatment Devices</a:t>
            </a:r>
            <a:endParaRPr lang="en-US" dirty="0">
              <a:solidFill>
                <a:srgbClr val="000000"/>
              </a:solidFill>
            </a:endParaRPr>
          </a:p>
        </p:txBody>
      </p:sp>
      <p:sp>
        <p:nvSpPr>
          <p:cNvPr id="3" name="Content Placeholder 2"/>
          <p:cNvSpPr>
            <a:spLocks noGrp="1"/>
          </p:cNvSpPr>
          <p:nvPr>
            <p:ph idx="1"/>
          </p:nvPr>
        </p:nvSpPr>
        <p:spPr>
          <a:xfrm>
            <a:off x="170607" y="1600200"/>
            <a:ext cx="3870184" cy="4525963"/>
          </a:xfrm>
        </p:spPr>
        <p:txBody>
          <a:bodyPr>
            <a:normAutofit fontScale="92500" lnSpcReduction="10000"/>
          </a:bodyPr>
          <a:lstStyle/>
          <a:p>
            <a:pPr>
              <a:defRPr/>
            </a:pPr>
            <a:r>
              <a:rPr lang="en-US" dirty="0" smtClean="0"/>
              <a:t>Stent retrievers – Solitaire and </a:t>
            </a:r>
            <a:r>
              <a:rPr lang="en-US" dirty="0" err="1" smtClean="0"/>
              <a:t>Trevo</a:t>
            </a:r>
            <a:endParaRPr lang="en-US" dirty="0" smtClean="0"/>
          </a:p>
          <a:p>
            <a:pPr marL="0" indent="0">
              <a:buNone/>
              <a:defRPr/>
            </a:pPr>
            <a:endParaRPr lang="en-US" dirty="0" smtClean="0"/>
          </a:p>
          <a:p>
            <a:pPr>
              <a:defRPr/>
            </a:pPr>
            <a:r>
              <a:rPr lang="en-US" dirty="0">
                <a:solidFill>
                  <a:srgbClr val="FF0000"/>
                </a:solidFill>
              </a:rPr>
              <a:t>S</a:t>
            </a:r>
            <a:r>
              <a:rPr lang="en-US" dirty="0" smtClean="0">
                <a:solidFill>
                  <a:srgbClr val="FF0000"/>
                </a:solidFill>
              </a:rPr>
              <a:t>uperior</a:t>
            </a:r>
            <a:r>
              <a:rPr lang="en-US" dirty="0" smtClean="0"/>
              <a:t> to MERCI head-to-head</a:t>
            </a:r>
          </a:p>
          <a:p>
            <a:pPr marL="0" indent="0">
              <a:buNone/>
              <a:defRPr/>
            </a:pPr>
            <a:endParaRPr lang="en-US" dirty="0" smtClean="0"/>
          </a:p>
          <a:p>
            <a:pPr>
              <a:defRPr/>
            </a:pPr>
            <a:r>
              <a:rPr lang="en-US" dirty="0" smtClean="0"/>
              <a:t>Faster, more effective reperfusion</a:t>
            </a:r>
          </a:p>
          <a:p>
            <a:pPr>
              <a:defRPr/>
            </a:pPr>
            <a:endParaRPr lang="en-US" dirty="0"/>
          </a:p>
          <a:p>
            <a:pPr marL="0" indent="0">
              <a:buNone/>
              <a:defRPr/>
            </a:pPr>
            <a:endParaRPr lang="en-US" dirty="0" smtClean="0"/>
          </a:p>
          <a:p>
            <a:pPr>
              <a:buNone/>
              <a:defRPr/>
            </a:pPr>
            <a:endParaRPr lang="en-US" dirty="0" smtClean="0"/>
          </a:p>
          <a:p>
            <a:pPr marL="0" indent="0">
              <a:buNone/>
              <a:defRPr/>
            </a:pPr>
            <a:endParaRPr lang="en-US" dirty="0"/>
          </a:p>
        </p:txBody>
      </p:sp>
      <p:sp>
        <p:nvSpPr>
          <p:cNvPr id="4" name="TextBox 3"/>
          <p:cNvSpPr txBox="1"/>
          <p:nvPr/>
        </p:nvSpPr>
        <p:spPr>
          <a:xfrm>
            <a:off x="170607" y="6390651"/>
            <a:ext cx="8744793" cy="461665"/>
          </a:xfrm>
          <a:prstGeom prst="rect">
            <a:avLst/>
          </a:prstGeom>
          <a:noFill/>
        </p:spPr>
        <p:txBody>
          <a:bodyPr wrap="square" rtlCol="0">
            <a:spAutoFit/>
          </a:bodyPr>
          <a:lstStyle/>
          <a:p>
            <a:r>
              <a:rPr lang="fr-FR" sz="1200" dirty="0" err="1" smtClean="0"/>
              <a:t>Saver</a:t>
            </a:r>
            <a:r>
              <a:rPr lang="fr-FR" sz="1200" dirty="0" smtClean="0"/>
              <a:t> et al. Solitaire flow </a:t>
            </a:r>
            <a:r>
              <a:rPr lang="fr-FR" sz="1200" dirty="0" err="1" smtClean="0"/>
              <a:t>restoration</a:t>
            </a:r>
            <a:r>
              <a:rPr lang="fr-FR" sz="1200" dirty="0" smtClean="0"/>
              <a:t> </a:t>
            </a:r>
            <a:r>
              <a:rPr lang="fr-FR" sz="1200" dirty="0" err="1" smtClean="0"/>
              <a:t>device</a:t>
            </a:r>
            <a:r>
              <a:rPr lang="fr-FR" sz="1200" dirty="0" smtClean="0"/>
              <a:t> versus the Merci Retriever in patients </a:t>
            </a:r>
            <a:r>
              <a:rPr lang="fr-FR" sz="1200" dirty="0" err="1" smtClean="0"/>
              <a:t>with</a:t>
            </a:r>
            <a:r>
              <a:rPr lang="fr-FR" sz="1200" dirty="0" smtClean="0"/>
              <a:t> acute </a:t>
            </a:r>
            <a:r>
              <a:rPr lang="fr-FR" sz="1200" dirty="0" err="1" smtClean="0"/>
              <a:t>ischemic</a:t>
            </a:r>
            <a:r>
              <a:rPr lang="fr-FR" sz="1200" dirty="0" smtClean="0"/>
              <a:t> stroke (SWIFT): a </a:t>
            </a:r>
            <a:r>
              <a:rPr lang="fr-FR" sz="1200" dirty="0" err="1" smtClean="0"/>
              <a:t>randomised</a:t>
            </a:r>
            <a:r>
              <a:rPr lang="fr-FR" sz="1200" dirty="0" smtClean="0"/>
              <a:t>, </a:t>
            </a:r>
            <a:r>
              <a:rPr lang="fr-FR" sz="1200" dirty="0" err="1" smtClean="0"/>
              <a:t>parallel</a:t>
            </a:r>
            <a:r>
              <a:rPr lang="fr-FR" sz="1200" dirty="0" smtClean="0"/>
              <a:t>-group, non-</a:t>
            </a:r>
            <a:r>
              <a:rPr lang="fr-FR" sz="1200" dirty="0" err="1" smtClean="0"/>
              <a:t>inferiority</a:t>
            </a:r>
            <a:r>
              <a:rPr lang="fr-FR" sz="1200" dirty="0" smtClean="0"/>
              <a:t> trial. Lancet. 2012 </a:t>
            </a:r>
            <a:r>
              <a:rPr lang="fr-FR" sz="1200" dirty="0" err="1"/>
              <a:t>Oct</a:t>
            </a:r>
            <a:r>
              <a:rPr lang="fr-FR" sz="1200" dirty="0"/>
              <a:t> 6;380(9849):1241-9</a:t>
            </a:r>
            <a:endParaRPr lang="en-US" sz="1200" dirty="0"/>
          </a:p>
        </p:txBody>
      </p:sp>
      <p:pic>
        <p:nvPicPr>
          <p:cNvPr id="9" name="Picture 8"/>
          <p:cNvPicPr>
            <a:picLocks noChangeAspect="1"/>
          </p:cNvPicPr>
          <p:nvPr/>
        </p:nvPicPr>
        <p:blipFill>
          <a:blip r:embed="rId3"/>
          <a:stretch>
            <a:fillRect/>
          </a:stretch>
        </p:blipFill>
        <p:spPr>
          <a:xfrm>
            <a:off x="4038600" y="1752600"/>
            <a:ext cx="4953000" cy="3714750"/>
          </a:xfrm>
          <a:prstGeom prst="rect">
            <a:avLst/>
          </a:prstGeom>
        </p:spPr>
      </p:pic>
      <p:pic>
        <p:nvPicPr>
          <p:cNvPr id="5" name="Picture 4"/>
          <p:cNvPicPr>
            <a:picLocks noChangeAspect="1"/>
          </p:cNvPicPr>
          <p:nvPr/>
        </p:nvPicPr>
        <p:blipFill>
          <a:blip r:embed="rId4"/>
          <a:stretch>
            <a:fillRect/>
          </a:stretch>
        </p:blipFill>
        <p:spPr>
          <a:xfrm>
            <a:off x="3872383" y="1605280"/>
            <a:ext cx="5150573" cy="4559808"/>
          </a:xfrm>
          <a:prstGeom prst="rect">
            <a:avLst/>
          </a:prstGeom>
        </p:spPr>
      </p:pic>
    </p:spTree>
    <p:extLst>
      <p:ext uri="{BB962C8B-B14F-4D97-AF65-F5344CB8AC3E}">
        <p14:creationId xmlns:p14="http://schemas.microsoft.com/office/powerpoint/2010/main" val="14099930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2015: ‘</a:t>
            </a:r>
            <a:r>
              <a:rPr lang="en-US" dirty="0" err="1" smtClean="0"/>
              <a:t>Stentrievers</a:t>
            </a:r>
            <a:r>
              <a:rPr lang="en-US" dirty="0" smtClean="0"/>
              <a:t>’ Make a Splash</a:t>
            </a:r>
            <a:endParaRPr lang="en-US" dirty="0"/>
          </a:p>
        </p:txBody>
      </p:sp>
      <p:sp>
        <p:nvSpPr>
          <p:cNvPr id="4" name="Content Placeholder 2"/>
          <p:cNvSpPr>
            <a:spLocks noGrp="1"/>
          </p:cNvSpPr>
          <p:nvPr>
            <p:ph idx="1"/>
          </p:nvPr>
        </p:nvSpPr>
        <p:spPr/>
        <p:txBody>
          <a:bodyPr>
            <a:normAutofit lnSpcReduction="10000"/>
          </a:bodyPr>
          <a:lstStyle/>
          <a:p>
            <a:pPr marL="0" indent="0" algn="ctr">
              <a:buNone/>
            </a:pPr>
            <a:r>
              <a:rPr lang="en-US" dirty="0" smtClean="0"/>
              <a:t>SIX randomized clinical trials of EVT:</a:t>
            </a:r>
          </a:p>
          <a:p>
            <a:r>
              <a:rPr lang="en-US" dirty="0" smtClean="0"/>
              <a:t>MR CLEAN (any approved device)</a:t>
            </a:r>
          </a:p>
          <a:p>
            <a:r>
              <a:rPr lang="en-US" dirty="0" smtClean="0"/>
              <a:t>SWIFT PRIME (Solitaire)</a:t>
            </a:r>
          </a:p>
          <a:p>
            <a:r>
              <a:rPr lang="en-US" dirty="0" smtClean="0"/>
              <a:t>EXTEND-IA  (Solitaire)</a:t>
            </a:r>
          </a:p>
          <a:p>
            <a:r>
              <a:rPr lang="en-US" dirty="0" smtClean="0"/>
              <a:t>ESCAPE (any approved device)</a:t>
            </a:r>
          </a:p>
          <a:p>
            <a:r>
              <a:rPr lang="en-US" dirty="0" smtClean="0"/>
              <a:t>REVASCAT (Solitaire)</a:t>
            </a:r>
          </a:p>
          <a:p>
            <a:endParaRPr lang="en-US" dirty="0"/>
          </a:p>
          <a:p>
            <a:r>
              <a:rPr lang="en-US" dirty="0" smtClean="0"/>
              <a:t>THRACE (2016)</a:t>
            </a:r>
          </a:p>
          <a:p>
            <a:pPr marL="0" indent="0">
              <a:buNone/>
            </a:pPr>
            <a:endParaRPr lang="en-US" dirty="0" smtClean="0"/>
          </a:p>
        </p:txBody>
      </p:sp>
    </p:spTree>
    <p:extLst>
      <p:ext uri="{BB962C8B-B14F-4D97-AF65-F5344CB8AC3E}">
        <p14:creationId xmlns:p14="http://schemas.microsoft.com/office/powerpoint/2010/main" val="1741999337"/>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2015: ‘</a:t>
            </a:r>
            <a:r>
              <a:rPr lang="en-US" dirty="0" err="1" smtClean="0"/>
              <a:t>Stentrievers</a:t>
            </a:r>
            <a:r>
              <a:rPr lang="en-US" dirty="0" smtClean="0"/>
              <a:t>’ Make a Splash</a:t>
            </a:r>
            <a:endParaRPr lang="en-US" dirty="0"/>
          </a:p>
        </p:txBody>
      </p:sp>
      <p:sp>
        <p:nvSpPr>
          <p:cNvPr id="4" name="Content Placeholder 2"/>
          <p:cNvSpPr>
            <a:spLocks noGrp="1"/>
          </p:cNvSpPr>
          <p:nvPr>
            <p:ph idx="1"/>
          </p:nvPr>
        </p:nvSpPr>
        <p:spPr/>
        <p:txBody>
          <a:bodyPr>
            <a:normAutofit/>
          </a:bodyPr>
          <a:lstStyle/>
          <a:p>
            <a:pPr marL="0" indent="0" algn="ctr">
              <a:buNone/>
            </a:pPr>
            <a:r>
              <a:rPr lang="en-US" dirty="0" smtClean="0"/>
              <a:t>SIX randomized clinical trials of EVT:</a:t>
            </a:r>
          </a:p>
          <a:p>
            <a:r>
              <a:rPr lang="en-US" dirty="0" smtClean="0"/>
              <a:t>Addressed the short falls of previous studies</a:t>
            </a:r>
          </a:p>
          <a:p>
            <a:r>
              <a:rPr lang="en-US" dirty="0" smtClean="0"/>
              <a:t>Used new generation devices</a:t>
            </a:r>
          </a:p>
          <a:p>
            <a:r>
              <a:rPr lang="en-US" dirty="0" smtClean="0"/>
              <a:t>Faster treatment</a:t>
            </a:r>
          </a:p>
          <a:p>
            <a:r>
              <a:rPr lang="en-US" dirty="0" smtClean="0"/>
              <a:t>More focused patient selection</a:t>
            </a:r>
          </a:p>
          <a:p>
            <a:pPr marL="0" indent="0">
              <a:buNone/>
            </a:pPr>
            <a:endParaRPr lang="en-US" dirty="0" smtClean="0"/>
          </a:p>
        </p:txBody>
      </p:sp>
    </p:spTree>
    <p:extLst>
      <p:ext uri="{BB962C8B-B14F-4D97-AF65-F5344CB8AC3E}">
        <p14:creationId xmlns:p14="http://schemas.microsoft.com/office/powerpoint/2010/main" val="2978784185"/>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5021727" y="1417637"/>
            <a:ext cx="3777434" cy="2690499"/>
          </a:xfrm>
          <a:prstGeom prst="rect">
            <a:avLst/>
          </a:prstGeom>
        </p:spPr>
      </p:pic>
      <p:sp>
        <p:nvSpPr>
          <p:cNvPr id="2" name="Title 1"/>
          <p:cNvSpPr>
            <a:spLocks noGrp="1"/>
          </p:cNvSpPr>
          <p:nvPr>
            <p:ph type="title"/>
          </p:nvPr>
        </p:nvSpPr>
        <p:spPr/>
        <p:txBody>
          <a:bodyPr>
            <a:normAutofit fontScale="90000"/>
          </a:bodyPr>
          <a:lstStyle/>
          <a:p>
            <a:r>
              <a:rPr lang="en-US" dirty="0" smtClean="0"/>
              <a:t>2015: ‘</a:t>
            </a:r>
            <a:r>
              <a:rPr lang="en-US" dirty="0" err="1" smtClean="0"/>
              <a:t>Stentrievers</a:t>
            </a:r>
            <a:r>
              <a:rPr lang="en-US" dirty="0" smtClean="0"/>
              <a:t>’ Make a Splash</a:t>
            </a:r>
            <a:endParaRPr lang="en-US" dirty="0"/>
          </a:p>
        </p:txBody>
      </p:sp>
      <p:pic>
        <p:nvPicPr>
          <p:cNvPr id="10" name="Picture 9"/>
          <p:cNvPicPr>
            <a:picLocks noChangeAspect="1"/>
          </p:cNvPicPr>
          <p:nvPr/>
        </p:nvPicPr>
        <p:blipFill>
          <a:blip r:embed="rId4"/>
          <a:stretch>
            <a:fillRect/>
          </a:stretch>
        </p:blipFill>
        <p:spPr>
          <a:xfrm>
            <a:off x="185584" y="1417637"/>
            <a:ext cx="2872933" cy="2137941"/>
          </a:xfrm>
          <a:prstGeom prst="rect">
            <a:avLst/>
          </a:prstGeom>
        </p:spPr>
      </p:pic>
      <p:sp>
        <p:nvSpPr>
          <p:cNvPr id="11" name="TextBox 10"/>
          <p:cNvSpPr txBox="1"/>
          <p:nvPr/>
        </p:nvSpPr>
        <p:spPr>
          <a:xfrm>
            <a:off x="185584" y="3716138"/>
            <a:ext cx="8958416" cy="2862322"/>
          </a:xfrm>
          <a:prstGeom prst="rect">
            <a:avLst/>
          </a:prstGeom>
          <a:noFill/>
        </p:spPr>
        <p:txBody>
          <a:bodyPr wrap="square" rtlCol="0">
            <a:spAutoFit/>
          </a:bodyPr>
          <a:lstStyle/>
          <a:p>
            <a:pPr marL="285750" indent="-285750">
              <a:buFont typeface="Arial"/>
              <a:buChar char="•"/>
            </a:pPr>
            <a:r>
              <a:rPr lang="en-US" sz="2000" dirty="0" smtClean="0"/>
              <a:t>‘Pragmatic trial’ conducted in the Netherlands</a:t>
            </a:r>
          </a:p>
          <a:p>
            <a:pPr marL="285750" indent="-285750">
              <a:buFont typeface="Arial"/>
              <a:buChar char="•"/>
            </a:pPr>
            <a:r>
              <a:rPr lang="en-US" sz="2000" dirty="0" smtClean="0"/>
              <a:t>500 patients in 16 centers</a:t>
            </a:r>
          </a:p>
          <a:p>
            <a:pPr marL="285750" indent="-285750">
              <a:buFont typeface="Arial"/>
              <a:buChar char="•"/>
            </a:pPr>
            <a:r>
              <a:rPr lang="en-US" sz="2000" dirty="0" smtClean="0"/>
              <a:t>EVT + standard of care </a:t>
            </a:r>
            <a:r>
              <a:rPr lang="en-US" sz="2000" dirty="0" err="1" smtClean="0"/>
              <a:t>vs</a:t>
            </a:r>
            <a:r>
              <a:rPr lang="en-US" sz="2000" dirty="0" smtClean="0"/>
              <a:t> standard of care alone</a:t>
            </a:r>
          </a:p>
          <a:p>
            <a:pPr marL="285750" indent="-285750">
              <a:buFont typeface="Arial"/>
              <a:buChar char="•"/>
            </a:pPr>
            <a:r>
              <a:rPr lang="en-US" sz="2000" dirty="0" smtClean="0"/>
              <a:t>Treatment within </a:t>
            </a:r>
            <a:r>
              <a:rPr lang="en-US" sz="2000" b="1" dirty="0" smtClean="0"/>
              <a:t>6h</a:t>
            </a:r>
            <a:r>
              <a:rPr lang="en-US" sz="2000" dirty="0" smtClean="0"/>
              <a:t> of stroke onset (Onset-to-groin puncture)</a:t>
            </a:r>
          </a:p>
          <a:p>
            <a:pPr marL="285750" indent="-285750">
              <a:buFont typeface="Arial"/>
              <a:buChar char="•"/>
            </a:pPr>
            <a:r>
              <a:rPr lang="en-US" sz="2000" dirty="0" smtClean="0"/>
              <a:t>Confirmed proximal anterior circulation LVO (ICA, MCA M1 or M2, ACA A1 or A2)</a:t>
            </a:r>
          </a:p>
          <a:p>
            <a:pPr marL="285750" indent="-285750">
              <a:buFont typeface="Arial"/>
              <a:buChar char="•"/>
            </a:pPr>
            <a:r>
              <a:rPr lang="en-US" sz="2000" dirty="0" smtClean="0"/>
              <a:t>NIHSS &gt;2 </a:t>
            </a:r>
          </a:p>
          <a:p>
            <a:pPr marL="285750" indent="-285750">
              <a:buFont typeface="Arial"/>
              <a:buChar char="•"/>
            </a:pPr>
            <a:r>
              <a:rPr lang="en-US" sz="2000" dirty="0" smtClean="0"/>
              <a:t>Any approved device</a:t>
            </a:r>
          </a:p>
          <a:p>
            <a:pPr marL="285750" indent="-285750">
              <a:buFont typeface="Arial"/>
              <a:buChar char="•"/>
            </a:pPr>
            <a:r>
              <a:rPr lang="en-US" sz="2000" dirty="0" smtClean="0"/>
              <a:t>No advanced imaging to identify stroke ‘core’ or ‘penumbra’</a:t>
            </a:r>
          </a:p>
          <a:p>
            <a:pPr marL="285750" indent="-285750">
              <a:buFont typeface="Arial"/>
              <a:buChar char="•"/>
            </a:pPr>
            <a:r>
              <a:rPr lang="en-US" sz="2000" dirty="0" smtClean="0"/>
              <a:t>Adjusted common OR for shift in </a:t>
            </a:r>
            <a:r>
              <a:rPr lang="en-US" sz="2000" dirty="0" err="1" smtClean="0"/>
              <a:t>mRS</a:t>
            </a:r>
            <a:r>
              <a:rPr lang="en-US" sz="2000" dirty="0" smtClean="0"/>
              <a:t> (rather than dichotomized)</a:t>
            </a:r>
            <a:endParaRPr lang="en-US" sz="2000" dirty="0"/>
          </a:p>
        </p:txBody>
      </p:sp>
      <p:sp>
        <p:nvSpPr>
          <p:cNvPr id="13" name="TextBox 12"/>
          <p:cNvSpPr txBox="1"/>
          <p:nvPr/>
        </p:nvSpPr>
        <p:spPr>
          <a:xfrm>
            <a:off x="0" y="6617938"/>
            <a:ext cx="4621878" cy="276999"/>
          </a:xfrm>
          <a:prstGeom prst="rect">
            <a:avLst/>
          </a:prstGeom>
          <a:noFill/>
        </p:spPr>
        <p:txBody>
          <a:bodyPr wrap="none" rtlCol="0">
            <a:spAutoFit/>
          </a:bodyPr>
          <a:lstStyle/>
          <a:p>
            <a:r>
              <a:rPr lang="en-US" sz="1200" dirty="0" err="1"/>
              <a:t>Berkhemer</a:t>
            </a:r>
            <a:r>
              <a:rPr lang="en-US" sz="1200" dirty="0"/>
              <a:t> O, </a:t>
            </a:r>
            <a:r>
              <a:rPr lang="en-US" sz="1200" dirty="0" err="1"/>
              <a:t>Beumer</a:t>
            </a:r>
            <a:r>
              <a:rPr lang="en-US" sz="1200" dirty="0"/>
              <a:t> F, van den Berg L, et </a:t>
            </a:r>
            <a:r>
              <a:rPr lang="en-US" sz="1200" dirty="0" smtClean="0"/>
              <a:t>al. </a:t>
            </a:r>
            <a:r>
              <a:rPr lang="en-US" sz="1200" dirty="0"/>
              <a:t>NEJM. 2015;372:11–20.</a:t>
            </a:r>
          </a:p>
        </p:txBody>
      </p:sp>
    </p:spTree>
    <p:extLst>
      <p:ext uri="{BB962C8B-B14F-4D97-AF65-F5344CB8AC3E}">
        <p14:creationId xmlns:p14="http://schemas.microsoft.com/office/powerpoint/2010/main" val="1909967959"/>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2015: ‘</a:t>
            </a:r>
            <a:r>
              <a:rPr lang="en-US" dirty="0" err="1" smtClean="0"/>
              <a:t>Stentrievers</a:t>
            </a:r>
            <a:r>
              <a:rPr lang="en-US" dirty="0" smtClean="0"/>
              <a:t>’ Make a Splash</a:t>
            </a:r>
            <a:endParaRPr lang="en-US" dirty="0"/>
          </a:p>
        </p:txBody>
      </p:sp>
      <p:pic>
        <p:nvPicPr>
          <p:cNvPr id="10" name="Picture 9"/>
          <p:cNvPicPr>
            <a:picLocks noChangeAspect="1"/>
          </p:cNvPicPr>
          <p:nvPr/>
        </p:nvPicPr>
        <p:blipFill>
          <a:blip r:embed="rId3"/>
          <a:stretch>
            <a:fillRect/>
          </a:stretch>
        </p:blipFill>
        <p:spPr>
          <a:xfrm>
            <a:off x="185586" y="1370598"/>
            <a:ext cx="1634830" cy="1216586"/>
          </a:xfrm>
          <a:prstGeom prst="rect">
            <a:avLst/>
          </a:prstGeom>
        </p:spPr>
      </p:pic>
      <p:sp>
        <p:nvSpPr>
          <p:cNvPr id="11" name="TextBox 10"/>
          <p:cNvSpPr txBox="1"/>
          <p:nvPr/>
        </p:nvSpPr>
        <p:spPr>
          <a:xfrm>
            <a:off x="185584" y="3039398"/>
            <a:ext cx="8958416" cy="2677656"/>
          </a:xfrm>
          <a:prstGeom prst="rect">
            <a:avLst/>
          </a:prstGeom>
          <a:noFill/>
        </p:spPr>
        <p:txBody>
          <a:bodyPr wrap="square" rtlCol="0">
            <a:spAutoFit/>
          </a:bodyPr>
          <a:lstStyle/>
          <a:p>
            <a:pPr marL="285750" indent="-285750">
              <a:buFont typeface="Arial"/>
              <a:buChar char="•"/>
            </a:pPr>
            <a:r>
              <a:rPr lang="en-US" sz="2400" dirty="0" smtClean="0"/>
              <a:t>Results:</a:t>
            </a:r>
          </a:p>
          <a:p>
            <a:pPr marL="742950" lvl="1" indent="-285750">
              <a:buFont typeface="Arial"/>
              <a:buChar char="•"/>
            </a:pPr>
            <a:r>
              <a:rPr lang="en-US" sz="2400" dirty="0" smtClean="0"/>
              <a:t>89% of all patients treated with IV </a:t>
            </a:r>
            <a:r>
              <a:rPr lang="en-US" sz="2400" dirty="0" err="1" smtClean="0"/>
              <a:t>tPA</a:t>
            </a:r>
            <a:endParaRPr lang="en-US" sz="2400" dirty="0" smtClean="0"/>
          </a:p>
          <a:p>
            <a:pPr marL="742950" lvl="1" indent="-285750">
              <a:buFont typeface="Arial"/>
              <a:buChar char="•"/>
            </a:pPr>
            <a:r>
              <a:rPr lang="en-US" sz="2400" dirty="0"/>
              <a:t>Median </a:t>
            </a:r>
            <a:r>
              <a:rPr lang="en-US" sz="2400" i="1" dirty="0"/>
              <a:t>onset</a:t>
            </a:r>
            <a:r>
              <a:rPr lang="en-US" sz="2400" dirty="0"/>
              <a:t> to IV </a:t>
            </a:r>
            <a:r>
              <a:rPr lang="en-US" sz="2400" dirty="0" err="1"/>
              <a:t>tPA</a:t>
            </a:r>
            <a:r>
              <a:rPr lang="en-US" sz="2400" dirty="0"/>
              <a:t> of 86 minutes (!!</a:t>
            </a:r>
            <a:r>
              <a:rPr lang="en-US" sz="2400" dirty="0" smtClean="0"/>
              <a:t>)</a:t>
            </a:r>
          </a:p>
          <a:p>
            <a:pPr marL="742950" lvl="1" indent="-285750">
              <a:buFont typeface="Arial"/>
              <a:buChar char="•"/>
            </a:pPr>
            <a:r>
              <a:rPr lang="en-US" sz="2400" dirty="0" smtClean="0"/>
              <a:t>81.5% of treatment arm patients treated with stent retrievers</a:t>
            </a:r>
          </a:p>
          <a:p>
            <a:pPr marL="742950" lvl="1" indent="-285750">
              <a:buFont typeface="Arial"/>
              <a:buChar char="•"/>
            </a:pPr>
            <a:r>
              <a:rPr lang="en-US" sz="2400" dirty="0" smtClean="0"/>
              <a:t>Median NIHSS 17/18</a:t>
            </a:r>
          </a:p>
          <a:p>
            <a:pPr marL="742950" lvl="1" indent="-285750">
              <a:buFont typeface="Arial"/>
              <a:buChar char="•"/>
            </a:pPr>
            <a:r>
              <a:rPr lang="en-US" sz="2400" dirty="0" smtClean="0"/>
              <a:t>90% of patients had pre-stroke </a:t>
            </a:r>
            <a:r>
              <a:rPr lang="en-US" sz="2400" dirty="0" err="1" smtClean="0"/>
              <a:t>mRS</a:t>
            </a:r>
            <a:r>
              <a:rPr lang="en-US" sz="2400" dirty="0" smtClean="0"/>
              <a:t> of 0-1 *</a:t>
            </a:r>
          </a:p>
          <a:p>
            <a:pPr lvl="1"/>
            <a:endParaRPr lang="en-US" sz="2400" dirty="0"/>
          </a:p>
        </p:txBody>
      </p:sp>
      <p:sp>
        <p:nvSpPr>
          <p:cNvPr id="8" name="TextBox 7"/>
          <p:cNvSpPr txBox="1"/>
          <p:nvPr/>
        </p:nvSpPr>
        <p:spPr>
          <a:xfrm>
            <a:off x="0" y="6617938"/>
            <a:ext cx="4621878" cy="276999"/>
          </a:xfrm>
          <a:prstGeom prst="rect">
            <a:avLst/>
          </a:prstGeom>
          <a:noFill/>
        </p:spPr>
        <p:txBody>
          <a:bodyPr wrap="none" rtlCol="0">
            <a:spAutoFit/>
          </a:bodyPr>
          <a:lstStyle/>
          <a:p>
            <a:r>
              <a:rPr lang="en-US" sz="1200" dirty="0" err="1"/>
              <a:t>Berkhemer</a:t>
            </a:r>
            <a:r>
              <a:rPr lang="en-US" sz="1200" dirty="0"/>
              <a:t> O, </a:t>
            </a:r>
            <a:r>
              <a:rPr lang="en-US" sz="1200" dirty="0" err="1"/>
              <a:t>Beumer</a:t>
            </a:r>
            <a:r>
              <a:rPr lang="en-US" sz="1200" dirty="0"/>
              <a:t> F, van den Berg L, et </a:t>
            </a:r>
            <a:r>
              <a:rPr lang="en-US" sz="1200" dirty="0" smtClean="0"/>
              <a:t>al. </a:t>
            </a:r>
            <a:r>
              <a:rPr lang="en-US" sz="1200" dirty="0"/>
              <a:t>NEJM. 2015;372:11–20.</a:t>
            </a:r>
          </a:p>
        </p:txBody>
      </p:sp>
    </p:spTree>
    <p:extLst>
      <p:ext uri="{BB962C8B-B14F-4D97-AF65-F5344CB8AC3E}">
        <p14:creationId xmlns:p14="http://schemas.microsoft.com/office/powerpoint/2010/main" val="2586581348"/>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2015: ‘</a:t>
            </a:r>
            <a:r>
              <a:rPr lang="en-US" dirty="0" err="1" smtClean="0"/>
              <a:t>Stentrievers</a:t>
            </a:r>
            <a:r>
              <a:rPr lang="en-US" dirty="0" smtClean="0"/>
              <a:t>’ Make a Splash</a:t>
            </a:r>
            <a:endParaRPr lang="en-US" dirty="0"/>
          </a:p>
        </p:txBody>
      </p:sp>
      <p:pic>
        <p:nvPicPr>
          <p:cNvPr id="10" name="Picture 9"/>
          <p:cNvPicPr>
            <a:picLocks noChangeAspect="1"/>
          </p:cNvPicPr>
          <p:nvPr/>
        </p:nvPicPr>
        <p:blipFill>
          <a:blip r:embed="rId3"/>
          <a:stretch>
            <a:fillRect/>
          </a:stretch>
        </p:blipFill>
        <p:spPr>
          <a:xfrm>
            <a:off x="185586" y="1370598"/>
            <a:ext cx="1111151" cy="826882"/>
          </a:xfrm>
          <a:prstGeom prst="rect">
            <a:avLst/>
          </a:prstGeom>
        </p:spPr>
      </p:pic>
      <p:pic>
        <p:nvPicPr>
          <p:cNvPr id="3" name="Picture 2"/>
          <p:cNvPicPr>
            <a:picLocks noChangeAspect="1"/>
          </p:cNvPicPr>
          <p:nvPr/>
        </p:nvPicPr>
        <p:blipFill>
          <a:blip r:embed="rId4"/>
          <a:stretch>
            <a:fillRect/>
          </a:stretch>
        </p:blipFill>
        <p:spPr>
          <a:xfrm>
            <a:off x="2004335" y="3290500"/>
            <a:ext cx="5235086" cy="3327438"/>
          </a:xfrm>
          <a:prstGeom prst="rect">
            <a:avLst/>
          </a:prstGeom>
        </p:spPr>
      </p:pic>
      <p:sp>
        <p:nvSpPr>
          <p:cNvPr id="8" name="TextBox 7"/>
          <p:cNvSpPr txBox="1"/>
          <p:nvPr/>
        </p:nvSpPr>
        <p:spPr>
          <a:xfrm>
            <a:off x="0" y="6617938"/>
            <a:ext cx="4621878" cy="276999"/>
          </a:xfrm>
          <a:prstGeom prst="rect">
            <a:avLst/>
          </a:prstGeom>
          <a:noFill/>
        </p:spPr>
        <p:txBody>
          <a:bodyPr wrap="none" rtlCol="0">
            <a:spAutoFit/>
          </a:bodyPr>
          <a:lstStyle/>
          <a:p>
            <a:r>
              <a:rPr lang="en-US" sz="1200" dirty="0" err="1"/>
              <a:t>Berkhemer</a:t>
            </a:r>
            <a:r>
              <a:rPr lang="en-US" sz="1200" dirty="0"/>
              <a:t> O, </a:t>
            </a:r>
            <a:r>
              <a:rPr lang="en-US" sz="1200" dirty="0" err="1"/>
              <a:t>Beumer</a:t>
            </a:r>
            <a:r>
              <a:rPr lang="en-US" sz="1200" dirty="0"/>
              <a:t> F, van den Berg L, et </a:t>
            </a:r>
            <a:r>
              <a:rPr lang="en-US" sz="1200" dirty="0" smtClean="0"/>
              <a:t>al. </a:t>
            </a:r>
            <a:r>
              <a:rPr lang="en-US" sz="1200" dirty="0"/>
              <a:t>NEJM. 2015;372:11–20.</a:t>
            </a:r>
          </a:p>
        </p:txBody>
      </p:sp>
      <p:sp>
        <p:nvSpPr>
          <p:cNvPr id="4" name="Rectangle 3"/>
          <p:cNvSpPr/>
          <p:nvPr/>
        </p:nvSpPr>
        <p:spPr>
          <a:xfrm>
            <a:off x="185586" y="2210484"/>
            <a:ext cx="8501214" cy="1200328"/>
          </a:xfrm>
          <a:prstGeom prst="rect">
            <a:avLst/>
          </a:prstGeom>
        </p:spPr>
        <p:txBody>
          <a:bodyPr wrap="square">
            <a:spAutoFit/>
          </a:bodyPr>
          <a:lstStyle/>
          <a:p>
            <a:pPr marL="742950" lvl="1" indent="-285750">
              <a:buFont typeface="Arial"/>
              <a:buChar char="•"/>
            </a:pPr>
            <a:r>
              <a:rPr lang="en-US" sz="2400" dirty="0"/>
              <a:t>Adjusted common OR 1.67 (1.21 – 2.30) in favor of EVT </a:t>
            </a:r>
          </a:p>
          <a:p>
            <a:pPr marL="742950" lvl="1" indent="-285750">
              <a:buFont typeface="Arial"/>
              <a:buChar char="•"/>
            </a:pPr>
            <a:r>
              <a:rPr lang="en-US" sz="2400" b="1" dirty="0">
                <a:solidFill>
                  <a:srgbClr val="BE322E"/>
                </a:solidFill>
              </a:rPr>
              <a:t>32.6% </a:t>
            </a:r>
            <a:r>
              <a:rPr lang="en-US" sz="2400" b="1" dirty="0" err="1">
                <a:solidFill>
                  <a:srgbClr val="BE322E"/>
                </a:solidFill>
              </a:rPr>
              <a:t>vs</a:t>
            </a:r>
            <a:r>
              <a:rPr lang="en-US" sz="2400" b="1" dirty="0">
                <a:solidFill>
                  <a:srgbClr val="BE322E"/>
                </a:solidFill>
              </a:rPr>
              <a:t> 19.1% rate of functional independence (</a:t>
            </a:r>
            <a:r>
              <a:rPr lang="en-US" sz="2400" b="1" dirty="0" err="1">
                <a:solidFill>
                  <a:srgbClr val="BE322E"/>
                </a:solidFill>
              </a:rPr>
              <a:t>mRS</a:t>
            </a:r>
            <a:r>
              <a:rPr lang="en-US" sz="2400" b="1" dirty="0">
                <a:solidFill>
                  <a:srgbClr val="BE322E"/>
                </a:solidFill>
              </a:rPr>
              <a:t> 0-2)</a:t>
            </a:r>
          </a:p>
          <a:p>
            <a:pPr marL="742950" lvl="1" indent="-285750">
              <a:buFont typeface="Arial"/>
              <a:buChar char="•"/>
            </a:pPr>
            <a:r>
              <a:rPr lang="en-US" sz="2400" dirty="0"/>
              <a:t>No difference in death or ICH rates</a:t>
            </a:r>
          </a:p>
        </p:txBody>
      </p:sp>
    </p:spTree>
    <p:extLst>
      <p:ext uri="{BB962C8B-B14F-4D97-AF65-F5344CB8AC3E}">
        <p14:creationId xmlns:p14="http://schemas.microsoft.com/office/powerpoint/2010/main" val="3329468982"/>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05058" y="2551200"/>
            <a:ext cx="6118210" cy="4071140"/>
          </a:xfrm>
          <a:prstGeom prst="rect">
            <a:avLst/>
          </a:prstGeom>
        </p:spPr>
      </p:pic>
      <p:sp>
        <p:nvSpPr>
          <p:cNvPr id="2" name="Title 1"/>
          <p:cNvSpPr>
            <a:spLocks noGrp="1"/>
          </p:cNvSpPr>
          <p:nvPr>
            <p:ph type="title"/>
          </p:nvPr>
        </p:nvSpPr>
        <p:spPr/>
        <p:txBody>
          <a:bodyPr>
            <a:normAutofit fontScale="90000"/>
          </a:bodyPr>
          <a:lstStyle/>
          <a:p>
            <a:r>
              <a:rPr lang="en-US" dirty="0" smtClean="0"/>
              <a:t>2015: ‘</a:t>
            </a:r>
            <a:r>
              <a:rPr lang="en-US" dirty="0" err="1" smtClean="0"/>
              <a:t>Stentrievers</a:t>
            </a:r>
            <a:r>
              <a:rPr lang="en-US" dirty="0" smtClean="0"/>
              <a:t>’ Make a Splash</a:t>
            </a:r>
            <a:endParaRPr lang="en-US" dirty="0"/>
          </a:p>
        </p:txBody>
      </p:sp>
      <p:pic>
        <p:nvPicPr>
          <p:cNvPr id="10" name="Picture 9"/>
          <p:cNvPicPr>
            <a:picLocks noChangeAspect="1"/>
          </p:cNvPicPr>
          <p:nvPr/>
        </p:nvPicPr>
        <p:blipFill>
          <a:blip r:embed="rId4"/>
          <a:stretch>
            <a:fillRect/>
          </a:stretch>
        </p:blipFill>
        <p:spPr>
          <a:xfrm>
            <a:off x="185585" y="1370597"/>
            <a:ext cx="1805479" cy="1343577"/>
          </a:xfrm>
          <a:prstGeom prst="rect">
            <a:avLst/>
          </a:prstGeom>
        </p:spPr>
      </p:pic>
    </p:spTree>
    <p:extLst>
      <p:ext uri="{BB962C8B-B14F-4D97-AF65-F5344CB8AC3E}">
        <p14:creationId xmlns:p14="http://schemas.microsoft.com/office/powerpoint/2010/main" val="2911959647"/>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2015: ‘</a:t>
            </a:r>
            <a:r>
              <a:rPr lang="en-US" dirty="0" err="1" smtClean="0"/>
              <a:t>Stentrievers</a:t>
            </a:r>
            <a:r>
              <a:rPr lang="en-US" dirty="0" smtClean="0"/>
              <a:t>’ Make a Splash</a:t>
            </a:r>
            <a:endParaRPr lang="en-US" dirty="0"/>
          </a:p>
        </p:txBody>
      </p:sp>
      <p:sp>
        <p:nvSpPr>
          <p:cNvPr id="5" name="TextBox 4"/>
          <p:cNvSpPr txBox="1"/>
          <p:nvPr/>
        </p:nvSpPr>
        <p:spPr>
          <a:xfrm>
            <a:off x="810911" y="2020961"/>
            <a:ext cx="7765768" cy="830997"/>
          </a:xfrm>
          <a:prstGeom prst="rect">
            <a:avLst/>
          </a:prstGeom>
          <a:noFill/>
        </p:spPr>
        <p:txBody>
          <a:bodyPr wrap="none" rtlCol="0">
            <a:spAutoFit/>
          </a:bodyPr>
          <a:lstStyle/>
          <a:p>
            <a:pPr algn="ctr"/>
            <a:r>
              <a:rPr lang="en-US" sz="2400" dirty="0" smtClean="0"/>
              <a:t>Following release of the MR CLEAN results, </a:t>
            </a:r>
            <a:r>
              <a:rPr lang="en-US" sz="2400" dirty="0"/>
              <a:t/>
            </a:r>
            <a:br>
              <a:rPr lang="en-US" sz="2400" dirty="0"/>
            </a:br>
            <a:r>
              <a:rPr lang="en-US" sz="2400" dirty="0" smtClean="0"/>
              <a:t>4 other ongoing trials halted for unplanned interim analyses.</a:t>
            </a:r>
            <a:endParaRPr lang="en-US" sz="2400" dirty="0"/>
          </a:p>
        </p:txBody>
      </p:sp>
      <p:sp>
        <p:nvSpPr>
          <p:cNvPr id="6" name="TextBox 5"/>
          <p:cNvSpPr txBox="1"/>
          <p:nvPr/>
        </p:nvSpPr>
        <p:spPr>
          <a:xfrm>
            <a:off x="2320295" y="4484454"/>
            <a:ext cx="184666" cy="369332"/>
          </a:xfrm>
          <a:prstGeom prst="rect">
            <a:avLst/>
          </a:prstGeom>
          <a:noFill/>
        </p:spPr>
        <p:txBody>
          <a:bodyPr wrap="none" rtlCol="0">
            <a:spAutoFit/>
          </a:bodyPr>
          <a:lstStyle/>
          <a:p>
            <a:endParaRPr lang="en-US" dirty="0"/>
          </a:p>
        </p:txBody>
      </p:sp>
      <p:sp>
        <p:nvSpPr>
          <p:cNvPr id="8" name="Content Placeholder 2"/>
          <p:cNvSpPr>
            <a:spLocks noGrp="1"/>
          </p:cNvSpPr>
          <p:nvPr>
            <p:ph idx="1"/>
          </p:nvPr>
        </p:nvSpPr>
        <p:spPr>
          <a:xfrm>
            <a:off x="1350827" y="3057584"/>
            <a:ext cx="8229600" cy="3429219"/>
          </a:xfrm>
        </p:spPr>
        <p:txBody>
          <a:bodyPr>
            <a:normAutofit/>
          </a:bodyPr>
          <a:lstStyle/>
          <a:p>
            <a:r>
              <a:rPr lang="en-US" dirty="0" smtClean="0"/>
              <a:t>SWIFT PRIME</a:t>
            </a:r>
          </a:p>
          <a:p>
            <a:r>
              <a:rPr lang="en-US" dirty="0" smtClean="0"/>
              <a:t>EXTEND-IA</a:t>
            </a:r>
          </a:p>
          <a:p>
            <a:r>
              <a:rPr lang="en-US" dirty="0" smtClean="0"/>
              <a:t>ESCAPE </a:t>
            </a:r>
          </a:p>
          <a:p>
            <a:r>
              <a:rPr lang="en-US" dirty="0" smtClean="0"/>
              <a:t>REVASCAT</a:t>
            </a:r>
          </a:p>
          <a:p>
            <a:pPr marL="0" indent="0">
              <a:buNone/>
            </a:pPr>
            <a:endParaRPr lang="en-US" dirty="0" smtClean="0"/>
          </a:p>
        </p:txBody>
      </p:sp>
      <p:pic>
        <p:nvPicPr>
          <p:cNvPr id="7" name="Picture 6"/>
          <p:cNvPicPr>
            <a:picLocks noChangeAspect="1"/>
          </p:cNvPicPr>
          <p:nvPr/>
        </p:nvPicPr>
        <p:blipFill>
          <a:blip r:embed="rId3"/>
          <a:stretch>
            <a:fillRect/>
          </a:stretch>
        </p:blipFill>
        <p:spPr>
          <a:xfrm>
            <a:off x="5051902" y="3259636"/>
            <a:ext cx="2349851" cy="2178233"/>
          </a:xfrm>
          <a:prstGeom prst="rect">
            <a:avLst/>
          </a:prstGeom>
        </p:spPr>
      </p:pic>
    </p:spTree>
    <p:extLst>
      <p:ext uri="{BB962C8B-B14F-4D97-AF65-F5344CB8AC3E}">
        <p14:creationId xmlns:p14="http://schemas.microsoft.com/office/powerpoint/2010/main" val="2076799119"/>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0230"/>
            <a:ext cx="8229600" cy="1143000"/>
          </a:xfrm>
        </p:spPr>
        <p:txBody>
          <a:bodyPr>
            <a:normAutofit fontScale="90000"/>
          </a:bodyPr>
          <a:lstStyle/>
          <a:p>
            <a:r>
              <a:rPr lang="en-US" sz="4400" dirty="0" smtClean="0">
                <a:solidFill>
                  <a:srgbClr val="000000"/>
                </a:solidFill>
              </a:rPr>
              <a:t>Impact of Stroke in the USA: </a:t>
            </a:r>
            <a:br>
              <a:rPr lang="en-US" sz="4400" dirty="0" smtClean="0">
                <a:solidFill>
                  <a:srgbClr val="000000"/>
                </a:solidFill>
              </a:rPr>
            </a:br>
            <a:r>
              <a:rPr lang="en-US" dirty="0" smtClean="0">
                <a:solidFill>
                  <a:schemeClr val="accent2"/>
                </a:solidFill>
              </a:rPr>
              <a:t>A local flavor to the story</a:t>
            </a:r>
            <a:endParaRPr lang="en-US" dirty="0">
              <a:solidFill>
                <a:schemeClr val="accent2"/>
              </a:solidFill>
            </a:endParaRPr>
          </a:p>
        </p:txBody>
      </p:sp>
      <p:sp>
        <p:nvSpPr>
          <p:cNvPr id="3" name="Content Placeholder 2"/>
          <p:cNvSpPr>
            <a:spLocks noGrp="1"/>
          </p:cNvSpPr>
          <p:nvPr>
            <p:ph idx="1"/>
          </p:nvPr>
        </p:nvSpPr>
        <p:spPr>
          <a:xfrm>
            <a:off x="381000" y="2045774"/>
            <a:ext cx="8229600" cy="3429000"/>
          </a:xfrm>
        </p:spPr>
        <p:txBody>
          <a:bodyPr>
            <a:noAutofit/>
          </a:bodyPr>
          <a:lstStyle/>
          <a:p>
            <a:pPr>
              <a:buFont typeface="Wingdings" charset="2"/>
              <a:buChar char="§"/>
            </a:pPr>
            <a:r>
              <a:rPr lang="en-US" sz="2800" dirty="0" smtClean="0"/>
              <a:t>795,000 </a:t>
            </a:r>
            <a:r>
              <a:rPr lang="en-US" sz="2800" dirty="0"/>
              <a:t>strokes per year in the </a:t>
            </a:r>
            <a:r>
              <a:rPr lang="en-US" sz="2800" dirty="0" smtClean="0"/>
              <a:t>USA</a:t>
            </a:r>
          </a:p>
          <a:p>
            <a:pPr>
              <a:buFont typeface="Wingdings" charset="2"/>
              <a:buChar char="§"/>
            </a:pPr>
            <a:r>
              <a:rPr lang="en-US" sz="2800" dirty="0" smtClean="0"/>
              <a:t>5</a:t>
            </a:r>
            <a:r>
              <a:rPr lang="en-US" sz="2800" baseline="30000" dirty="0" smtClean="0"/>
              <a:t>th</a:t>
            </a:r>
            <a:r>
              <a:rPr lang="en-US" sz="2800" dirty="0" smtClean="0"/>
              <a:t> leading cause of death in the USA</a:t>
            </a:r>
          </a:p>
          <a:p>
            <a:pPr>
              <a:buFont typeface="Wingdings" charset="2"/>
              <a:buChar char="§"/>
            </a:pPr>
            <a:r>
              <a:rPr lang="en-US" sz="2800" dirty="0" smtClean="0"/>
              <a:t>1 in every 20 deaths in America is from stroke</a:t>
            </a:r>
          </a:p>
          <a:p>
            <a:pPr>
              <a:buFont typeface="Wingdings" charset="2"/>
              <a:buChar char="§"/>
            </a:pPr>
            <a:r>
              <a:rPr lang="en-US" sz="2800" dirty="0" smtClean="0"/>
              <a:t>One American dies from stroke every 4 minutes</a:t>
            </a:r>
          </a:p>
          <a:p>
            <a:pPr marL="571500" lvl="2" indent="-342900">
              <a:buFont typeface="Wingdings" charset="2"/>
              <a:buChar char="§"/>
            </a:pPr>
            <a:r>
              <a:rPr lang="en-US" sz="2800" dirty="0"/>
              <a:t>Stroke occurs every 40-45 </a:t>
            </a:r>
            <a:r>
              <a:rPr lang="en-US" sz="2800" dirty="0" smtClean="0"/>
              <a:t>seconds</a:t>
            </a:r>
          </a:p>
          <a:p>
            <a:pPr marL="171450" lvl="1" indent="-342900">
              <a:buFont typeface="Wingdings" charset="2"/>
              <a:buChar char="§"/>
            </a:pPr>
            <a:r>
              <a:rPr lang="en-US" b="1" u="sng" dirty="0">
                <a:solidFill>
                  <a:srgbClr val="BE322E"/>
                </a:solidFill>
              </a:rPr>
              <a:t>People born and raised in the “stroke belt” are 34% more likely to have a stroke than in other parts of the USA</a:t>
            </a:r>
          </a:p>
          <a:p>
            <a:pPr marL="171450" lvl="1" indent="-342900">
              <a:buFont typeface="Wingdings" charset="2"/>
              <a:buChar char="§"/>
            </a:pPr>
            <a:endParaRPr lang="en-US" sz="3200" dirty="0" smtClean="0"/>
          </a:p>
          <a:p>
            <a:pPr marL="0" indent="0">
              <a:buNone/>
            </a:pPr>
            <a:endParaRPr lang="en-US" sz="2800" dirty="0"/>
          </a:p>
        </p:txBody>
      </p:sp>
      <p:sp>
        <p:nvSpPr>
          <p:cNvPr id="4" name="Slide Number Placeholder 3"/>
          <p:cNvSpPr>
            <a:spLocks noGrp="1"/>
          </p:cNvSpPr>
          <p:nvPr>
            <p:ph type="sldNum" sz="quarter" idx="4294967295"/>
          </p:nvPr>
        </p:nvSpPr>
        <p:spPr>
          <a:xfrm>
            <a:off x="8386763" y="6337300"/>
            <a:ext cx="757237" cy="365125"/>
          </a:xfrm>
          <a:prstGeom prst="rect">
            <a:avLst/>
          </a:prstGeom>
        </p:spPr>
        <p:txBody>
          <a:bodyPr/>
          <a:lstStyle/>
          <a:p>
            <a:fld id="{4F61E49A-B754-4595-A848-F4137009DDF4}" type="slidenum">
              <a:rPr lang="en-US" smtClean="0">
                <a:solidFill>
                  <a:srgbClr val="58595B"/>
                </a:solidFill>
              </a:rPr>
              <a:pPr/>
              <a:t>5</a:t>
            </a:fld>
            <a:endParaRPr lang="en-US" dirty="0">
              <a:solidFill>
                <a:srgbClr val="58595B"/>
              </a:solidFill>
            </a:endParaRPr>
          </a:p>
        </p:txBody>
      </p:sp>
      <p:sp>
        <p:nvSpPr>
          <p:cNvPr id="10" name="TextBox 9"/>
          <p:cNvSpPr txBox="1"/>
          <p:nvPr/>
        </p:nvSpPr>
        <p:spPr>
          <a:xfrm>
            <a:off x="152400" y="6560818"/>
            <a:ext cx="2609608" cy="276999"/>
          </a:xfrm>
          <a:prstGeom prst="rect">
            <a:avLst/>
          </a:prstGeom>
          <a:noFill/>
        </p:spPr>
        <p:txBody>
          <a:bodyPr wrap="none" rtlCol="0">
            <a:spAutoFit/>
          </a:bodyPr>
          <a:lstStyle/>
          <a:p>
            <a:r>
              <a:rPr lang="en-US" sz="1200" dirty="0"/>
              <a:t>https://</a:t>
            </a:r>
            <a:r>
              <a:rPr lang="en-US" sz="1200" dirty="0" err="1"/>
              <a:t>www.cdc.gov</a:t>
            </a:r>
            <a:r>
              <a:rPr lang="en-US" sz="1200" dirty="0"/>
              <a:t>/stroke/</a:t>
            </a:r>
            <a:r>
              <a:rPr lang="en-US" sz="1200" dirty="0" err="1"/>
              <a:t>facts.htm</a:t>
            </a:r>
            <a:endParaRPr lang="en-US" sz="1200" dirty="0"/>
          </a:p>
        </p:txBody>
      </p:sp>
    </p:spTree>
    <p:extLst>
      <p:ext uri="{BB962C8B-B14F-4D97-AF65-F5344CB8AC3E}">
        <p14:creationId xmlns:p14="http://schemas.microsoft.com/office/powerpoint/2010/main" val="653688060"/>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347510" y="1417637"/>
            <a:ext cx="3339290" cy="2044341"/>
          </a:xfrm>
          <a:prstGeom prst="rect">
            <a:avLst/>
          </a:prstGeom>
        </p:spPr>
      </p:pic>
      <p:pic>
        <p:nvPicPr>
          <p:cNvPr id="3" name="Picture 2"/>
          <p:cNvPicPr>
            <a:picLocks noChangeAspect="1"/>
          </p:cNvPicPr>
          <p:nvPr/>
        </p:nvPicPr>
        <p:blipFill>
          <a:blip r:embed="rId4"/>
          <a:stretch>
            <a:fillRect/>
          </a:stretch>
        </p:blipFill>
        <p:spPr>
          <a:xfrm>
            <a:off x="185584" y="1558757"/>
            <a:ext cx="2082800" cy="1384300"/>
          </a:xfrm>
          <a:prstGeom prst="rect">
            <a:avLst/>
          </a:prstGeom>
        </p:spPr>
      </p:pic>
      <p:sp>
        <p:nvSpPr>
          <p:cNvPr id="2" name="Title 1"/>
          <p:cNvSpPr>
            <a:spLocks noGrp="1"/>
          </p:cNvSpPr>
          <p:nvPr>
            <p:ph type="title"/>
          </p:nvPr>
        </p:nvSpPr>
        <p:spPr/>
        <p:txBody>
          <a:bodyPr>
            <a:normAutofit fontScale="90000"/>
          </a:bodyPr>
          <a:lstStyle/>
          <a:p>
            <a:r>
              <a:rPr lang="en-US" dirty="0" smtClean="0"/>
              <a:t>2015: ‘</a:t>
            </a:r>
            <a:r>
              <a:rPr lang="en-US" dirty="0" err="1" smtClean="0"/>
              <a:t>Stentrievers</a:t>
            </a:r>
            <a:r>
              <a:rPr lang="en-US" dirty="0" smtClean="0"/>
              <a:t>’ Make a Splash</a:t>
            </a:r>
            <a:endParaRPr lang="en-US" dirty="0"/>
          </a:p>
        </p:txBody>
      </p:sp>
      <p:sp>
        <p:nvSpPr>
          <p:cNvPr id="8" name="TextBox 7"/>
          <p:cNvSpPr txBox="1"/>
          <p:nvPr/>
        </p:nvSpPr>
        <p:spPr>
          <a:xfrm>
            <a:off x="326682" y="3021457"/>
            <a:ext cx="8683634" cy="2862322"/>
          </a:xfrm>
          <a:prstGeom prst="rect">
            <a:avLst/>
          </a:prstGeom>
          <a:noFill/>
        </p:spPr>
        <p:txBody>
          <a:bodyPr wrap="square" rtlCol="0">
            <a:spAutoFit/>
          </a:bodyPr>
          <a:lstStyle/>
          <a:p>
            <a:pPr marL="342900" indent="-342900">
              <a:buFont typeface="Arial"/>
              <a:buChar char="•"/>
            </a:pPr>
            <a:r>
              <a:rPr lang="en-US" sz="2000" dirty="0" smtClean="0"/>
              <a:t>PROBE design</a:t>
            </a:r>
          </a:p>
          <a:p>
            <a:pPr marL="342900" indent="-342900">
              <a:buFont typeface="Arial"/>
              <a:buChar char="•"/>
            </a:pPr>
            <a:r>
              <a:rPr lang="en-US" sz="2000" dirty="0" smtClean="0"/>
              <a:t>316* patients in </a:t>
            </a:r>
            <a:r>
              <a:rPr lang="en-US" sz="2000" dirty="0"/>
              <a:t>22 sites in US, Canada, Ireland, South Korea</a:t>
            </a:r>
          </a:p>
          <a:p>
            <a:pPr marL="285750" indent="-285750">
              <a:buFont typeface="Arial"/>
              <a:buChar char="•"/>
            </a:pPr>
            <a:r>
              <a:rPr lang="en-US" sz="2000" dirty="0" smtClean="0"/>
              <a:t>EVT + standard of care </a:t>
            </a:r>
            <a:r>
              <a:rPr lang="en-US" sz="2000" dirty="0" err="1" smtClean="0"/>
              <a:t>vs</a:t>
            </a:r>
            <a:r>
              <a:rPr lang="en-US" sz="2000" dirty="0" smtClean="0"/>
              <a:t> standard of care alone</a:t>
            </a:r>
          </a:p>
          <a:p>
            <a:pPr marL="285750" indent="-285750">
              <a:buFont typeface="Arial"/>
              <a:buChar char="•"/>
            </a:pPr>
            <a:r>
              <a:rPr lang="en-US" sz="2000" dirty="0" smtClean="0"/>
              <a:t>Randomization within </a:t>
            </a:r>
            <a:r>
              <a:rPr lang="en-US" sz="2000" b="1" dirty="0" smtClean="0"/>
              <a:t>12h (longest of the EVT trials)</a:t>
            </a:r>
          </a:p>
          <a:p>
            <a:pPr marL="285750" indent="-285750">
              <a:buFont typeface="Arial"/>
              <a:buChar char="•"/>
            </a:pPr>
            <a:r>
              <a:rPr lang="en-US" sz="2000" dirty="0" smtClean="0"/>
              <a:t>Confirmed proximal anterior circulation LVO (ICA, MCA M1 or M2)</a:t>
            </a:r>
          </a:p>
          <a:p>
            <a:pPr marL="285750" indent="-285750">
              <a:buFont typeface="Arial"/>
              <a:buChar char="•"/>
            </a:pPr>
            <a:r>
              <a:rPr lang="en-US" sz="2000" dirty="0" smtClean="0"/>
              <a:t>NIHSS &gt;6</a:t>
            </a:r>
          </a:p>
          <a:p>
            <a:pPr marL="285750" indent="-285750">
              <a:buFont typeface="Arial"/>
              <a:buChar char="•"/>
            </a:pPr>
            <a:r>
              <a:rPr lang="en-US" sz="2000" dirty="0" smtClean="0"/>
              <a:t>Any approved device (encouraged </a:t>
            </a:r>
            <a:r>
              <a:rPr lang="en-US" sz="2000" dirty="0" err="1" smtClean="0"/>
              <a:t>stentrievers</a:t>
            </a:r>
            <a:r>
              <a:rPr lang="en-US" sz="2000" dirty="0" smtClean="0"/>
              <a:t>)</a:t>
            </a:r>
          </a:p>
          <a:p>
            <a:pPr marL="285750" indent="-285750">
              <a:buFont typeface="Arial"/>
              <a:buChar char="•"/>
            </a:pPr>
            <a:r>
              <a:rPr lang="en-US" sz="2000" b="1" dirty="0" smtClean="0"/>
              <a:t>Used more advanced imaging (ASPECTs score, collaterals on multiphase CTA used for selection)</a:t>
            </a:r>
          </a:p>
        </p:txBody>
      </p:sp>
      <p:sp>
        <p:nvSpPr>
          <p:cNvPr id="6" name="TextBox 5"/>
          <p:cNvSpPr txBox="1"/>
          <p:nvPr/>
        </p:nvSpPr>
        <p:spPr>
          <a:xfrm>
            <a:off x="0" y="6581001"/>
            <a:ext cx="3852738" cy="276999"/>
          </a:xfrm>
          <a:prstGeom prst="rect">
            <a:avLst/>
          </a:prstGeom>
          <a:noFill/>
        </p:spPr>
        <p:txBody>
          <a:bodyPr wrap="none" rtlCol="0">
            <a:spAutoFit/>
          </a:bodyPr>
          <a:lstStyle/>
          <a:p>
            <a:r>
              <a:rPr lang="en-US" sz="1200" dirty="0" err="1"/>
              <a:t>Goyal</a:t>
            </a:r>
            <a:r>
              <a:rPr lang="en-US" sz="1200" dirty="0"/>
              <a:t> M, </a:t>
            </a:r>
            <a:r>
              <a:rPr lang="en-US" sz="1200" dirty="0" err="1"/>
              <a:t>Demchuk</a:t>
            </a:r>
            <a:r>
              <a:rPr lang="en-US" sz="1200" dirty="0"/>
              <a:t> A, </a:t>
            </a:r>
            <a:r>
              <a:rPr lang="en-US" sz="1200" dirty="0" err="1"/>
              <a:t>Menon</a:t>
            </a:r>
            <a:r>
              <a:rPr lang="en-US" sz="1200" dirty="0"/>
              <a:t> B. </a:t>
            </a:r>
            <a:r>
              <a:rPr lang="en-US" sz="1200" dirty="0" smtClean="0"/>
              <a:t>NEJM</a:t>
            </a:r>
            <a:r>
              <a:rPr lang="en-US" sz="1200" dirty="0"/>
              <a:t>. 2015;372:1019–30.</a:t>
            </a:r>
          </a:p>
        </p:txBody>
      </p:sp>
    </p:spTree>
    <p:extLst>
      <p:ext uri="{BB962C8B-B14F-4D97-AF65-F5344CB8AC3E}">
        <p14:creationId xmlns:p14="http://schemas.microsoft.com/office/powerpoint/2010/main" val="3893884502"/>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85584" y="1558757"/>
            <a:ext cx="2082800" cy="1384300"/>
          </a:xfrm>
          <a:prstGeom prst="rect">
            <a:avLst/>
          </a:prstGeom>
        </p:spPr>
      </p:pic>
      <p:sp>
        <p:nvSpPr>
          <p:cNvPr id="2" name="Title 1"/>
          <p:cNvSpPr>
            <a:spLocks noGrp="1"/>
          </p:cNvSpPr>
          <p:nvPr>
            <p:ph type="title"/>
          </p:nvPr>
        </p:nvSpPr>
        <p:spPr/>
        <p:txBody>
          <a:bodyPr>
            <a:normAutofit fontScale="90000"/>
          </a:bodyPr>
          <a:lstStyle/>
          <a:p>
            <a:r>
              <a:rPr lang="en-US" dirty="0" smtClean="0"/>
              <a:t>2015: ‘</a:t>
            </a:r>
            <a:r>
              <a:rPr lang="en-US" dirty="0" err="1" smtClean="0"/>
              <a:t>Stentrievers</a:t>
            </a:r>
            <a:r>
              <a:rPr lang="en-US" dirty="0" smtClean="0"/>
              <a:t>’ Make a Splash</a:t>
            </a:r>
            <a:endParaRPr lang="en-US" dirty="0"/>
          </a:p>
        </p:txBody>
      </p:sp>
      <p:sp>
        <p:nvSpPr>
          <p:cNvPr id="6" name="TextBox 5"/>
          <p:cNvSpPr txBox="1"/>
          <p:nvPr/>
        </p:nvSpPr>
        <p:spPr>
          <a:xfrm>
            <a:off x="185584" y="2956567"/>
            <a:ext cx="8958416" cy="2123658"/>
          </a:xfrm>
          <a:prstGeom prst="rect">
            <a:avLst/>
          </a:prstGeom>
          <a:noFill/>
        </p:spPr>
        <p:txBody>
          <a:bodyPr wrap="square" rtlCol="0">
            <a:spAutoFit/>
          </a:bodyPr>
          <a:lstStyle/>
          <a:p>
            <a:pPr marL="285750" indent="-285750">
              <a:buFont typeface="Arial"/>
              <a:buChar char="•"/>
            </a:pPr>
            <a:r>
              <a:rPr lang="en-US" sz="2200" dirty="0" smtClean="0"/>
              <a:t>Results:</a:t>
            </a:r>
          </a:p>
          <a:p>
            <a:pPr marL="742950" lvl="1" indent="-285750">
              <a:buFont typeface="Arial"/>
              <a:buChar char="•"/>
            </a:pPr>
            <a:r>
              <a:rPr lang="en-US" sz="2200" dirty="0" smtClean="0"/>
              <a:t>75% of all patients treated with IV </a:t>
            </a:r>
            <a:r>
              <a:rPr lang="en-US" sz="2200" dirty="0" err="1" smtClean="0"/>
              <a:t>tPA</a:t>
            </a:r>
            <a:endParaRPr lang="en-US" sz="2200" dirty="0" smtClean="0"/>
          </a:p>
          <a:p>
            <a:pPr marL="742950" lvl="1" indent="-285750">
              <a:buFont typeface="Arial"/>
              <a:buChar char="•"/>
            </a:pPr>
            <a:r>
              <a:rPr lang="en-US" sz="2200" dirty="0"/>
              <a:t>Median </a:t>
            </a:r>
            <a:r>
              <a:rPr lang="en-US" sz="2200" i="1" dirty="0"/>
              <a:t>onset</a:t>
            </a:r>
            <a:r>
              <a:rPr lang="en-US" sz="2200" dirty="0"/>
              <a:t> to IV </a:t>
            </a:r>
            <a:r>
              <a:rPr lang="en-US" sz="2200" dirty="0" err="1" smtClean="0"/>
              <a:t>tPA</a:t>
            </a:r>
            <a:r>
              <a:rPr lang="en-US" sz="2200" dirty="0" smtClean="0"/>
              <a:t>: 117.5 minutes</a:t>
            </a:r>
          </a:p>
          <a:p>
            <a:pPr marL="742950" lvl="1" indent="-285750">
              <a:buFont typeface="Arial"/>
              <a:buChar char="•"/>
            </a:pPr>
            <a:r>
              <a:rPr lang="en-US" sz="2200" dirty="0" smtClean="0"/>
              <a:t>Median </a:t>
            </a:r>
            <a:r>
              <a:rPr lang="en-US" sz="2200" i="1" dirty="0" smtClean="0"/>
              <a:t>onset</a:t>
            </a:r>
            <a:r>
              <a:rPr lang="en-US" sz="2200" dirty="0" smtClean="0"/>
              <a:t> to reperfusion with device: 241 minutes (4hr)</a:t>
            </a:r>
          </a:p>
          <a:p>
            <a:pPr marL="742950" lvl="1" indent="-285750">
              <a:buFont typeface="Arial"/>
              <a:buChar char="•"/>
            </a:pPr>
            <a:r>
              <a:rPr lang="en-US" sz="2200" dirty="0" smtClean="0"/>
              <a:t>86% of treatment arm patients treated with stent retrievers</a:t>
            </a:r>
          </a:p>
          <a:p>
            <a:pPr marL="742950" lvl="1" indent="-285750">
              <a:buFont typeface="Arial"/>
              <a:buChar char="•"/>
            </a:pPr>
            <a:r>
              <a:rPr lang="en-US" sz="2200" dirty="0" smtClean="0"/>
              <a:t>Median NIHSS 16/17</a:t>
            </a:r>
          </a:p>
        </p:txBody>
      </p:sp>
      <p:sp>
        <p:nvSpPr>
          <p:cNvPr id="7" name="TextBox 6"/>
          <p:cNvSpPr txBox="1"/>
          <p:nvPr/>
        </p:nvSpPr>
        <p:spPr>
          <a:xfrm>
            <a:off x="0" y="6581001"/>
            <a:ext cx="3852738" cy="276999"/>
          </a:xfrm>
          <a:prstGeom prst="rect">
            <a:avLst/>
          </a:prstGeom>
          <a:noFill/>
        </p:spPr>
        <p:txBody>
          <a:bodyPr wrap="none" rtlCol="0">
            <a:spAutoFit/>
          </a:bodyPr>
          <a:lstStyle/>
          <a:p>
            <a:r>
              <a:rPr lang="en-US" sz="1200" dirty="0" err="1"/>
              <a:t>Goyal</a:t>
            </a:r>
            <a:r>
              <a:rPr lang="en-US" sz="1200" dirty="0"/>
              <a:t> M, </a:t>
            </a:r>
            <a:r>
              <a:rPr lang="en-US" sz="1200" dirty="0" err="1"/>
              <a:t>Demchuk</a:t>
            </a:r>
            <a:r>
              <a:rPr lang="en-US" sz="1200" dirty="0"/>
              <a:t> A, </a:t>
            </a:r>
            <a:r>
              <a:rPr lang="en-US" sz="1200" dirty="0" err="1"/>
              <a:t>Menon</a:t>
            </a:r>
            <a:r>
              <a:rPr lang="en-US" sz="1200" dirty="0"/>
              <a:t> B. </a:t>
            </a:r>
            <a:r>
              <a:rPr lang="en-US" sz="1200" dirty="0" smtClean="0"/>
              <a:t>NEJM</a:t>
            </a:r>
            <a:r>
              <a:rPr lang="en-US" sz="1200" dirty="0"/>
              <a:t>. 2015;372:1019–30.</a:t>
            </a:r>
          </a:p>
        </p:txBody>
      </p:sp>
    </p:spTree>
    <p:extLst>
      <p:ext uri="{BB962C8B-B14F-4D97-AF65-F5344CB8AC3E}">
        <p14:creationId xmlns:p14="http://schemas.microsoft.com/office/powerpoint/2010/main" val="2099717965"/>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12228" y="1417637"/>
            <a:ext cx="1752930" cy="1165057"/>
          </a:xfrm>
          <a:prstGeom prst="rect">
            <a:avLst/>
          </a:prstGeom>
        </p:spPr>
      </p:pic>
      <p:sp>
        <p:nvSpPr>
          <p:cNvPr id="2" name="Title 1"/>
          <p:cNvSpPr>
            <a:spLocks noGrp="1"/>
          </p:cNvSpPr>
          <p:nvPr>
            <p:ph type="title"/>
          </p:nvPr>
        </p:nvSpPr>
        <p:spPr/>
        <p:txBody>
          <a:bodyPr>
            <a:normAutofit fontScale="90000"/>
          </a:bodyPr>
          <a:lstStyle/>
          <a:p>
            <a:r>
              <a:rPr lang="en-US" dirty="0" smtClean="0"/>
              <a:t>2015: ‘</a:t>
            </a:r>
            <a:r>
              <a:rPr lang="en-US" dirty="0" err="1" smtClean="0"/>
              <a:t>Stentrievers</a:t>
            </a:r>
            <a:r>
              <a:rPr lang="en-US" dirty="0" smtClean="0"/>
              <a:t>’ Make a Splash</a:t>
            </a:r>
            <a:endParaRPr lang="en-US" dirty="0"/>
          </a:p>
        </p:txBody>
      </p:sp>
      <p:sp>
        <p:nvSpPr>
          <p:cNvPr id="7" name="TextBox 6"/>
          <p:cNvSpPr txBox="1"/>
          <p:nvPr/>
        </p:nvSpPr>
        <p:spPr>
          <a:xfrm>
            <a:off x="0" y="6581001"/>
            <a:ext cx="3852738" cy="276999"/>
          </a:xfrm>
          <a:prstGeom prst="rect">
            <a:avLst/>
          </a:prstGeom>
          <a:noFill/>
        </p:spPr>
        <p:txBody>
          <a:bodyPr wrap="none" rtlCol="0">
            <a:spAutoFit/>
          </a:bodyPr>
          <a:lstStyle/>
          <a:p>
            <a:r>
              <a:rPr lang="en-US" sz="1200" dirty="0" err="1"/>
              <a:t>Goyal</a:t>
            </a:r>
            <a:r>
              <a:rPr lang="en-US" sz="1200" dirty="0"/>
              <a:t> M, </a:t>
            </a:r>
            <a:r>
              <a:rPr lang="en-US" sz="1200" dirty="0" err="1"/>
              <a:t>Demchuk</a:t>
            </a:r>
            <a:r>
              <a:rPr lang="en-US" sz="1200" dirty="0"/>
              <a:t> A, </a:t>
            </a:r>
            <a:r>
              <a:rPr lang="en-US" sz="1200" dirty="0" err="1"/>
              <a:t>Menon</a:t>
            </a:r>
            <a:r>
              <a:rPr lang="en-US" sz="1200" dirty="0"/>
              <a:t> B. </a:t>
            </a:r>
            <a:r>
              <a:rPr lang="en-US" sz="1200" dirty="0" smtClean="0"/>
              <a:t>NEJM</a:t>
            </a:r>
            <a:r>
              <a:rPr lang="en-US" sz="1200" dirty="0"/>
              <a:t>. 2015;372:1019–30.</a:t>
            </a:r>
          </a:p>
        </p:txBody>
      </p:sp>
      <p:pic>
        <p:nvPicPr>
          <p:cNvPr id="5" name="Picture 4"/>
          <p:cNvPicPr>
            <a:picLocks noChangeAspect="1"/>
          </p:cNvPicPr>
          <p:nvPr/>
        </p:nvPicPr>
        <p:blipFill>
          <a:blip r:embed="rId4"/>
          <a:stretch>
            <a:fillRect/>
          </a:stretch>
        </p:blipFill>
        <p:spPr>
          <a:xfrm>
            <a:off x="1965158" y="3611263"/>
            <a:ext cx="5227721" cy="2969738"/>
          </a:xfrm>
          <a:prstGeom prst="rect">
            <a:avLst/>
          </a:prstGeom>
        </p:spPr>
      </p:pic>
      <p:sp>
        <p:nvSpPr>
          <p:cNvPr id="4" name="Rectangle 3"/>
          <p:cNvSpPr/>
          <p:nvPr/>
        </p:nvSpPr>
        <p:spPr>
          <a:xfrm>
            <a:off x="655053" y="2291473"/>
            <a:ext cx="7446211" cy="1446550"/>
          </a:xfrm>
          <a:prstGeom prst="rect">
            <a:avLst/>
          </a:prstGeom>
        </p:spPr>
        <p:txBody>
          <a:bodyPr wrap="square">
            <a:spAutoFit/>
          </a:bodyPr>
          <a:lstStyle/>
          <a:p>
            <a:pPr marL="742950" lvl="1" indent="-285750">
              <a:buFont typeface="Arial"/>
              <a:buChar char="•"/>
            </a:pPr>
            <a:r>
              <a:rPr lang="en-US" sz="2200" dirty="0"/>
              <a:t>Adjusted common OR 2.6 (1.7 – 3.8) in favor of EVT </a:t>
            </a:r>
            <a:endParaRPr lang="en-US" sz="2200" dirty="0" smtClean="0"/>
          </a:p>
          <a:p>
            <a:pPr marL="742950" lvl="1" indent="-285750">
              <a:buFont typeface="Arial"/>
              <a:buChar char="•"/>
            </a:pPr>
            <a:r>
              <a:rPr lang="en-US" sz="2200" b="1" dirty="0" smtClean="0">
                <a:solidFill>
                  <a:srgbClr val="BE322E"/>
                </a:solidFill>
              </a:rPr>
              <a:t>53% </a:t>
            </a:r>
            <a:r>
              <a:rPr lang="en-US" sz="2200" b="1" dirty="0" err="1" smtClean="0">
                <a:solidFill>
                  <a:srgbClr val="BE322E"/>
                </a:solidFill>
              </a:rPr>
              <a:t>vs</a:t>
            </a:r>
            <a:r>
              <a:rPr lang="en-US" sz="2200" b="1" dirty="0" smtClean="0">
                <a:solidFill>
                  <a:srgbClr val="BE322E"/>
                </a:solidFill>
              </a:rPr>
              <a:t> 29% rate of functional independence (</a:t>
            </a:r>
            <a:r>
              <a:rPr lang="en-US" sz="2200" b="1" dirty="0" err="1" smtClean="0">
                <a:solidFill>
                  <a:srgbClr val="BE322E"/>
                </a:solidFill>
              </a:rPr>
              <a:t>mRS</a:t>
            </a:r>
            <a:r>
              <a:rPr lang="en-US" sz="2200" b="1" dirty="0" smtClean="0">
                <a:solidFill>
                  <a:srgbClr val="BE322E"/>
                </a:solidFill>
              </a:rPr>
              <a:t> 0-2)</a:t>
            </a:r>
          </a:p>
          <a:p>
            <a:pPr marL="742950" lvl="1" indent="-285750">
              <a:buFont typeface="Arial"/>
              <a:buChar char="•"/>
            </a:pPr>
            <a:r>
              <a:rPr lang="en-US" sz="2200" b="1" dirty="0" smtClean="0"/>
              <a:t>Reduced </a:t>
            </a:r>
            <a:r>
              <a:rPr lang="en-US" sz="2200" b="1" dirty="0"/>
              <a:t>mortality</a:t>
            </a:r>
          </a:p>
          <a:p>
            <a:pPr marL="742950" lvl="1" indent="-285750">
              <a:buFont typeface="Arial"/>
              <a:buChar char="•"/>
            </a:pPr>
            <a:r>
              <a:rPr lang="en-US" sz="2200" dirty="0"/>
              <a:t>No difference in ICH rates</a:t>
            </a:r>
          </a:p>
        </p:txBody>
      </p:sp>
    </p:spTree>
    <p:extLst>
      <p:ext uri="{BB962C8B-B14F-4D97-AF65-F5344CB8AC3E}">
        <p14:creationId xmlns:p14="http://schemas.microsoft.com/office/powerpoint/2010/main" val="2941514702"/>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377440" y="1480357"/>
            <a:ext cx="3578428" cy="2199106"/>
          </a:xfrm>
          <a:prstGeom prst="rect">
            <a:avLst/>
          </a:prstGeom>
        </p:spPr>
      </p:pic>
      <p:sp>
        <p:nvSpPr>
          <p:cNvPr id="2" name="Title 1"/>
          <p:cNvSpPr>
            <a:spLocks noGrp="1"/>
          </p:cNvSpPr>
          <p:nvPr>
            <p:ph type="title"/>
          </p:nvPr>
        </p:nvSpPr>
        <p:spPr/>
        <p:txBody>
          <a:bodyPr>
            <a:normAutofit fontScale="90000"/>
          </a:bodyPr>
          <a:lstStyle/>
          <a:p>
            <a:r>
              <a:rPr lang="en-US" dirty="0" smtClean="0"/>
              <a:t>2015: ‘</a:t>
            </a:r>
            <a:r>
              <a:rPr lang="en-US" dirty="0" err="1" smtClean="0"/>
              <a:t>Stentrievers</a:t>
            </a:r>
            <a:r>
              <a:rPr lang="en-US" dirty="0" smtClean="0"/>
              <a:t>’ Make a Splash</a:t>
            </a:r>
            <a:endParaRPr lang="en-US" dirty="0"/>
          </a:p>
        </p:txBody>
      </p:sp>
      <p:sp>
        <p:nvSpPr>
          <p:cNvPr id="8" name="TextBox 7"/>
          <p:cNvSpPr txBox="1"/>
          <p:nvPr/>
        </p:nvSpPr>
        <p:spPr>
          <a:xfrm>
            <a:off x="326682" y="2896017"/>
            <a:ext cx="8958416" cy="2246769"/>
          </a:xfrm>
          <a:prstGeom prst="rect">
            <a:avLst/>
          </a:prstGeom>
          <a:noFill/>
        </p:spPr>
        <p:txBody>
          <a:bodyPr wrap="square" rtlCol="0">
            <a:spAutoFit/>
          </a:bodyPr>
          <a:lstStyle/>
          <a:p>
            <a:pPr marL="342900" indent="-342900">
              <a:buFont typeface="Arial"/>
              <a:buChar char="•"/>
            </a:pPr>
            <a:r>
              <a:rPr lang="en-US" sz="2000" dirty="0" smtClean="0"/>
              <a:t>PROBE design</a:t>
            </a:r>
          </a:p>
          <a:p>
            <a:pPr marL="342900" indent="-342900">
              <a:buFont typeface="Arial"/>
              <a:buChar char="•"/>
            </a:pPr>
            <a:r>
              <a:rPr lang="en-US" sz="2000" dirty="0" smtClean="0"/>
              <a:t>70* patients in 10 </a:t>
            </a:r>
            <a:r>
              <a:rPr lang="en-US" sz="2000" dirty="0"/>
              <a:t>sites in </a:t>
            </a:r>
            <a:r>
              <a:rPr lang="en-US" sz="2000" dirty="0" smtClean="0"/>
              <a:t>NZ and </a:t>
            </a:r>
            <a:r>
              <a:rPr lang="en-US" sz="2000" dirty="0" err="1" smtClean="0"/>
              <a:t>Aus</a:t>
            </a:r>
            <a:endParaRPr lang="en-US" sz="2000" dirty="0"/>
          </a:p>
          <a:p>
            <a:pPr marL="285750" indent="-285750">
              <a:buFont typeface="Arial"/>
              <a:buChar char="•"/>
            </a:pPr>
            <a:r>
              <a:rPr lang="en-US" sz="2000" dirty="0" smtClean="0"/>
              <a:t>EVT + standard of care </a:t>
            </a:r>
            <a:r>
              <a:rPr lang="en-US" sz="2000" dirty="0" err="1" smtClean="0"/>
              <a:t>vs</a:t>
            </a:r>
            <a:r>
              <a:rPr lang="en-US" sz="2000" dirty="0" smtClean="0"/>
              <a:t> standard of care alone</a:t>
            </a:r>
          </a:p>
          <a:p>
            <a:pPr marL="285750" indent="-285750">
              <a:buFont typeface="Arial"/>
              <a:buChar char="•"/>
            </a:pPr>
            <a:r>
              <a:rPr lang="en-US" sz="2000" dirty="0" smtClean="0"/>
              <a:t>Most stringent inclusion criteria</a:t>
            </a:r>
          </a:p>
          <a:p>
            <a:pPr marL="285750" indent="-285750">
              <a:buFont typeface="Arial"/>
              <a:buChar char="•"/>
            </a:pPr>
            <a:r>
              <a:rPr lang="en-US" sz="2000" dirty="0" smtClean="0"/>
              <a:t>Solitaire device only</a:t>
            </a:r>
          </a:p>
          <a:p>
            <a:pPr marL="285750" indent="-285750">
              <a:buFont typeface="Arial"/>
              <a:buChar char="•"/>
            </a:pPr>
            <a:r>
              <a:rPr lang="en-US" sz="2000" b="1" dirty="0" smtClean="0"/>
              <a:t>Required advanced perfusion imaging for patient selection (excluded 25% of screened patients on this alone)</a:t>
            </a:r>
          </a:p>
        </p:txBody>
      </p:sp>
      <p:pic>
        <p:nvPicPr>
          <p:cNvPr id="6" name="Picture 5"/>
          <p:cNvPicPr>
            <a:picLocks noChangeAspect="1"/>
          </p:cNvPicPr>
          <p:nvPr/>
        </p:nvPicPr>
        <p:blipFill>
          <a:blip r:embed="rId4"/>
          <a:stretch>
            <a:fillRect/>
          </a:stretch>
        </p:blipFill>
        <p:spPr>
          <a:xfrm>
            <a:off x="201261" y="1678881"/>
            <a:ext cx="3058761" cy="861266"/>
          </a:xfrm>
          <a:prstGeom prst="rect">
            <a:avLst/>
          </a:prstGeom>
        </p:spPr>
      </p:pic>
      <p:sp>
        <p:nvSpPr>
          <p:cNvPr id="7" name="TextBox 6"/>
          <p:cNvSpPr txBox="1"/>
          <p:nvPr/>
        </p:nvSpPr>
        <p:spPr>
          <a:xfrm>
            <a:off x="0" y="6581001"/>
            <a:ext cx="4288353" cy="276999"/>
          </a:xfrm>
          <a:prstGeom prst="rect">
            <a:avLst/>
          </a:prstGeom>
          <a:noFill/>
        </p:spPr>
        <p:txBody>
          <a:bodyPr wrap="none" rtlCol="0">
            <a:spAutoFit/>
          </a:bodyPr>
          <a:lstStyle/>
          <a:p>
            <a:r>
              <a:rPr lang="en-US" sz="1200" dirty="0"/>
              <a:t>Campbell B, Mitchell P, </a:t>
            </a:r>
            <a:r>
              <a:rPr lang="en-US" sz="1200" dirty="0" err="1"/>
              <a:t>Kleinig</a:t>
            </a:r>
            <a:r>
              <a:rPr lang="en-US" sz="1200" dirty="0"/>
              <a:t> T, et </a:t>
            </a:r>
            <a:r>
              <a:rPr lang="en-US" sz="1200" dirty="0" smtClean="0"/>
              <a:t>al. </a:t>
            </a:r>
            <a:r>
              <a:rPr lang="en-US" sz="1200" dirty="0"/>
              <a:t>NEJM. 2015;372:1009–18.</a:t>
            </a:r>
          </a:p>
        </p:txBody>
      </p:sp>
    </p:spTree>
    <p:extLst>
      <p:ext uri="{BB962C8B-B14F-4D97-AF65-F5344CB8AC3E}">
        <p14:creationId xmlns:p14="http://schemas.microsoft.com/office/powerpoint/2010/main" val="2777650304"/>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2015: ‘</a:t>
            </a:r>
            <a:r>
              <a:rPr lang="en-US" dirty="0" err="1" smtClean="0"/>
              <a:t>Stentrievers</a:t>
            </a:r>
            <a:r>
              <a:rPr lang="en-US" dirty="0" smtClean="0"/>
              <a:t>’ Make a Splash</a:t>
            </a:r>
            <a:endParaRPr lang="en-US" dirty="0"/>
          </a:p>
        </p:txBody>
      </p:sp>
      <p:pic>
        <p:nvPicPr>
          <p:cNvPr id="6" name="Picture 5"/>
          <p:cNvPicPr>
            <a:picLocks noChangeAspect="1"/>
          </p:cNvPicPr>
          <p:nvPr/>
        </p:nvPicPr>
        <p:blipFill>
          <a:blip r:embed="rId3"/>
          <a:stretch>
            <a:fillRect/>
          </a:stretch>
        </p:blipFill>
        <p:spPr>
          <a:xfrm>
            <a:off x="201261" y="1678881"/>
            <a:ext cx="3058761" cy="861266"/>
          </a:xfrm>
          <a:prstGeom prst="rect">
            <a:avLst/>
          </a:prstGeom>
        </p:spPr>
      </p:pic>
      <p:sp>
        <p:nvSpPr>
          <p:cNvPr id="7" name="TextBox 6"/>
          <p:cNvSpPr txBox="1"/>
          <p:nvPr/>
        </p:nvSpPr>
        <p:spPr>
          <a:xfrm>
            <a:off x="206352" y="2713931"/>
            <a:ext cx="8958416" cy="1785104"/>
          </a:xfrm>
          <a:prstGeom prst="rect">
            <a:avLst/>
          </a:prstGeom>
          <a:noFill/>
        </p:spPr>
        <p:txBody>
          <a:bodyPr wrap="square" rtlCol="0">
            <a:spAutoFit/>
          </a:bodyPr>
          <a:lstStyle/>
          <a:p>
            <a:pPr marL="285750" indent="-285750">
              <a:buFont typeface="Arial"/>
              <a:buChar char="•"/>
            </a:pPr>
            <a:r>
              <a:rPr lang="en-US" sz="2200" dirty="0" smtClean="0"/>
              <a:t>Results:</a:t>
            </a:r>
          </a:p>
          <a:p>
            <a:pPr marL="742950" lvl="1" indent="-285750">
              <a:buFont typeface="Arial"/>
              <a:buChar char="•"/>
            </a:pPr>
            <a:r>
              <a:rPr lang="en-US" sz="2200" dirty="0" smtClean="0"/>
              <a:t>Median </a:t>
            </a:r>
            <a:r>
              <a:rPr lang="en-US" sz="2200" i="1" dirty="0"/>
              <a:t>onset</a:t>
            </a:r>
            <a:r>
              <a:rPr lang="en-US" sz="2200" dirty="0"/>
              <a:t> to IV </a:t>
            </a:r>
            <a:r>
              <a:rPr lang="en-US" sz="2200" dirty="0" err="1" smtClean="0"/>
              <a:t>tPA</a:t>
            </a:r>
            <a:r>
              <a:rPr lang="en-US" sz="2200" dirty="0" smtClean="0"/>
              <a:t>: 208 minutes (3.4h – slower than others)</a:t>
            </a:r>
          </a:p>
          <a:p>
            <a:pPr marL="742950" lvl="1" indent="-285750">
              <a:buFont typeface="Arial"/>
              <a:buChar char="•"/>
            </a:pPr>
            <a:r>
              <a:rPr lang="en-US" sz="2200" dirty="0" smtClean="0"/>
              <a:t>100% of patients received </a:t>
            </a:r>
            <a:r>
              <a:rPr lang="en-US" sz="2200" dirty="0" err="1" smtClean="0"/>
              <a:t>tPA</a:t>
            </a:r>
            <a:r>
              <a:rPr lang="en-US" sz="2200" dirty="0" smtClean="0"/>
              <a:t> (by design)</a:t>
            </a:r>
          </a:p>
          <a:p>
            <a:pPr marL="742950" lvl="1" indent="-285750">
              <a:buFont typeface="Arial"/>
              <a:buChar char="•"/>
            </a:pPr>
            <a:r>
              <a:rPr lang="en-US" sz="2200" dirty="0" smtClean="0"/>
              <a:t>100% of treatment arm patients treated with Solitaire device </a:t>
            </a:r>
          </a:p>
          <a:p>
            <a:pPr marL="742950" lvl="1" indent="-285750">
              <a:buFont typeface="Arial"/>
              <a:buChar char="•"/>
            </a:pPr>
            <a:r>
              <a:rPr lang="en-US" sz="2200" dirty="0" smtClean="0"/>
              <a:t>Median NIHSS 13/17</a:t>
            </a:r>
          </a:p>
        </p:txBody>
      </p:sp>
      <p:sp>
        <p:nvSpPr>
          <p:cNvPr id="9" name="TextBox 8"/>
          <p:cNvSpPr txBox="1"/>
          <p:nvPr/>
        </p:nvSpPr>
        <p:spPr>
          <a:xfrm>
            <a:off x="0" y="6581001"/>
            <a:ext cx="4288353" cy="276999"/>
          </a:xfrm>
          <a:prstGeom prst="rect">
            <a:avLst/>
          </a:prstGeom>
          <a:noFill/>
        </p:spPr>
        <p:txBody>
          <a:bodyPr wrap="none" rtlCol="0">
            <a:spAutoFit/>
          </a:bodyPr>
          <a:lstStyle/>
          <a:p>
            <a:r>
              <a:rPr lang="en-US" sz="1200" dirty="0"/>
              <a:t>Campbell B, Mitchell P, </a:t>
            </a:r>
            <a:r>
              <a:rPr lang="en-US" sz="1200" dirty="0" err="1"/>
              <a:t>Kleinig</a:t>
            </a:r>
            <a:r>
              <a:rPr lang="en-US" sz="1200" dirty="0"/>
              <a:t> T, et </a:t>
            </a:r>
            <a:r>
              <a:rPr lang="en-US" sz="1200" dirty="0" smtClean="0"/>
              <a:t>al. </a:t>
            </a:r>
            <a:r>
              <a:rPr lang="en-US" sz="1200" dirty="0"/>
              <a:t>NEJM. 2015;372:1009–18.</a:t>
            </a:r>
          </a:p>
        </p:txBody>
      </p:sp>
    </p:spTree>
    <p:extLst>
      <p:ext uri="{BB962C8B-B14F-4D97-AF65-F5344CB8AC3E}">
        <p14:creationId xmlns:p14="http://schemas.microsoft.com/office/powerpoint/2010/main" val="3372294983"/>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2015: ‘</a:t>
            </a:r>
            <a:r>
              <a:rPr lang="en-US" dirty="0" err="1" smtClean="0"/>
              <a:t>Stentrievers</a:t>
            </a:r>
            <a:r>
              <a:rPr lang="en-US" dirty="0" smtClean="0"/>
              <a:t>’ Make a Splash</a:t>
            </a:r>
            <a:endParaRPr lang="en-US" dirty="0"/>
          </a:p>
        </p:txBody>
      </p:sp>
      <p:pic>
        <p:nvPicPr>
          <p:cNvPr id="6" name="Picture 5"/>
          <p:cNvPicPr>
            <a:picLocks noChangeAspect="1"/>
          </p:cNvPicPr>
          <p:nvPr/>
        </p:nvPicPr>
        <p:blipFill>
          <a:blip r:embed="rId3"/>
          <a:stretch>
            <a:fillRect/>
          </a:stretch>
        </p:blipFill>
        <p:spPr>
          <a:xfrm>
            <a:off x="201261" y="1417637"/>
            <a:ext cx="2251121" cy="633856"/>
          </a:xfrm>
          <a:prstGeom prst="rect">
            <a:avLst/>
          </a:prstGeom>
        </p:spPr>
      </p:pic>
      <p:pic>
        <p:nvPicPr>
          <p:cNvPr id="3" name="Picture 2"/>
          <p:cNvPicPr>
            <a:picLocks noChangeAspect="1"/>
          </p:cNvPicPr>
          <p:nvPr/>
        </p:nvPicPr>
        <p:blipFill>
          <a:blip r:embed="rId4"/>
          <a:stretch>
            <a:fillRect/>
          </a:stretch>
        </p:blipFill>
        <p:spPr>
          <a:xfrm>
            <a:off x="1880387" y="3437010"/>
            <a:ext cx="5363278" cy="3143991"/>
          </a:xfrm>
          <a:prstGeom prst="rect">
            <a:avLst/>
          </a:prstGeom>
        </p:spPr>
      </p:pic>
      <p:sp>
        <p:nvSpPr>
          <p:cNvPr id="8" name="TextBox 7"/>
          <p:cNvSpPr txBox="1"/>
          <p:nvPr/>
        </p:nvSpPr>
        <p:spPr>
          <a:xfrm>
            <a:off x="0" y="6581001"/>
            <a:ext cx="4288353" cy="276999"/>
          </a:xfrm>
          <a:prstGeom prst="rect">
            <a:avLst/>
          </a:prstGeom>
          <a:noFill/>
        </p:spPr>
        <p:txBody>
          <a:bodyPr wrap="none" rtlCol="0">
            <a:spAutoFit/>
          </a:bodyPr>
          <a:lstStyle/>
          <a:p>
            <a:r>
              <a:rPr lang="en-US" sz="1200" dirty="0"/>
              <a:t>Campbell B, Mitchell P, </a:t>
            </a:r>
            <a:r>
              <a:rPr lang="en-US" sz="1200" dirty="0" err="1"/>
              <a:t>Kleinig</a:t>
            </a:r>
            <a:r>
              <a:rPr lang="en-US" sz="1200" dirty="0"/>
              <a:t> T, et </a:t>
            </a:r>
            <a:r>
              <a:rPr lang="en-US" sz="1200" dirty="0" smtClean="0"/>
              <a:t>al. </a:t>
            </a:r>
            <a:r>
              <a:rPr lang="en-US" sz="1200" dirty="0"/>
              <a:t>NEJM. 2015;372:1009–18.</a:t>
            </a:r>
          </a:p>
        </p:txBody>
      </p:sp>
      <p:sp>
        <p:nvSpPr>
          <p:cNvPr id="4" name="Rectangle 3"/>
          <p:cNvSpPr/>
          <p:nvPr/>
        </p:nvSpPr>
        <p:spPr>
          <a:xfrm>
            <a:off x="457200" y="2028617"/>
            <a:ext cx="7978274" cy="1446550"/>
          </a:xfrm>
          <a:prstGeom prst="rect">
            <a:avLst/>
          </a:prstGeom>
        </p:spPr>
        <p:txBody>
          <a:bodyPr wrap="square">
            <a:spAutoFit/>
          </a:bodyPr>
          <a:lstStyle/>
          <a:p>
            <a:pPr marL="742950" lvl="1" indent="-285750">
              <a:buFont typeface="Arial"/>
              <a:buChar char="•"/>
            </a:pPr>
            <a:r>
              <a:rPr lang="en-US" sz="2200" dirty="0"/>
              <a:t>Adjusted OR 2.0 (1.2 – 3.8) in favor of EVT</a:t>
            </a:r>
          </a:p>
          <a:p>
            <a:pPr marL="742950" lvl="1" indent="-285750">
              <a:buFont typeface="Arial"/>
              <a:buChar char="•"/>
            </a:pPr>
            <a:r>
              <a:rPr lang="en-US" sz="2200" dirty="0"/>
              <a:t>NNT </a:t>
            </a:r>
            <a:r>
              <a:rPr lang="en-US" sz="2200" b="1" dirty="0" smtClean="0"/>
              <a:t>2.8 </a:t>
            </a:r>
            <a:r>
              <a:rPr lang="en-US" sz="2200" dirty="0" smtClean="0"/>
              <a:t>to </a:t>
            </a:r>
            <a:r>
              <a:rPr lang="en-US" sz="2200" dirty="0"/>
              <a:t>achieve 1 point improvement of </a:t>
            </a:r>
            <a:r>
              <a:rPr lang="en-US" sz="2200" dirty="0" err="1" smtClean="0"/>
              <a:t>mRS</a:t>
            </a:r>
            <a:endParaRPr lang="en-US" sz="2200" b="1" dirty="0" smtClean="0"/>
          </a:p>
          <a:p>
            <a:pPr marL="742950" lvl="1" indent="-285750">
              <a:buFont typeface="Arial"/>
              <a:buChar char="•"/>
            </a:pPr>
            <a:r>
              <a:rPr lang="en-US" sz="2200" b="1" u="sng" dirty="0" smtClean="0">
                <a:solidFill>
                  <a:srgbClr val="BE322E"/>
                </a:solidFill>
              </a:rPr>
              <a:t>71</a:t>
            </a:r>
            <a:r>
              <a:rPr lang="en-US" sz="2200" b="1" u="sng" dirty="0">
                <a:solidFill>
                  <a:srgbClr val="BE322E"/>
                </a:solidFill>
              </a:rPr>
              <a:t>% </a:t>
            </a:r>
            <a:r>
              <a:rPr lang="en-US" sz="2200" b="1" dirty="0" err="1">
                <a:solidFill>
                  <a:srgbClr val="BE322E"/>
                </a:solidFill>
              </a:rPr>
              <a:t>vs</a:t>
            </a:r>
            <a:r>
              <a:rPr lang="en-US" sz="2200" b="1" dirty="0">
                <a:solidFill>
                  <a:srgbClr val="BE322E"/>
                </a:solidFill>
              </a:rPr>
              <a:t> 40% rate of functional independence (</a:t>
            </a:r>
            <a:r>
              <a:rPr lang="en-US" sz="2200" b="1" dirty="0" err="1">
                <a:solidFill>
                  <a:srgbClr val="BE322E"/>
                </a:solidFill>
              </a:rPr>
              <a:t>mRS</a:t>
            </a:r>
            <a:r>
              <a:rPr lang="en-US" sz="2200" b="1" dirty="0">
                <a:solidFill>
                  <a:srgbClr val="BE322E"/>
                </a:solidFill>
              </a:rPr>
              <a:t> 0-2)</a:t>
            </a:r>
          </a:p>
          <a:p>
            <a:pPr marL="742950" lvl="1" indent="-285750">
              <a:buFont typeface="Arial"/>
              <a:buChar char="•"/>
            </a:pPr>
            <a:r>
              <a:rPr lang="en-US" sz="2200" dirty="0"/>
              <a:t>No difference in death or ICH rates</a:t>
            </a:r>
          </a:p>
        </p:txBody>
      </p:sp>
    </p:spTree>
    <p:extLst>
      <p:ext uri="{BB962C8B-B14F-4D97-AF65-F5344CB8AC3E}">
        <p14:creationId xmlns:p14="http://schemas.microsoft.com/office/powerpoint/2010/main" val="2671800224"/>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2015: ‘</a:t>
            </a:r>
            <a:r>
              <a:rPr lang="en-US" dirty="0" err="1"/>
              <a:t>Stentrievers</a:t>
            </a:r>
            <a:r>
              <a:rPr lang="en-US" dirty="0"/>
              <a:t>’ Make a Splash</a:t>
            </a:r>
          </a:p>
        </p:txBody>
      </p:sp>
      <p:pic>
        <p:nvPicPr>
          <p:cNvPr id="7" name="Picture 6"/>
          <p:cNvPicPr>
            <a:picLocks noChangeAspect="1"/>
          </p:cNvPicPr>
          <p:nvPr/>
        </p:nvPicPr>
        <p:blipFill>
          <a:blip r:embed="rId3"/>
          <a:stretch>
            <a:fillRect/>
          </a:stretch>
        </p:blipFill>
        <p:spPr>
          <a:xfrm>
            <a:off x="488556" y="1650644"/>
            <a:ext cx="3255250" cy="872707"/>
          </a:xfrm>
          <a:prstGeom prst="rect">
            <a:avLst/>
          </a:prstGeom>
        </p:spPr>
      </p:pic>
      <p:pic>
        <p:nvPicPr>
          <p:cNvPr id="8" name="Picture 7"/>
          <p:cNvPicPr>
            <a:picLocks noChangeAspect="1"/>
          </p:cNvPicPr>
          <p:nvPr/>
        </p:nvPicPr>
        <p:blipFill>
          <a:blip r:embed="rId4"/>
          <a:stretch>
            <a:fillRect/>
          </a:stretch>
        </p:blipFill>
        <p:spPr>
          <a:xfrm>
            <a:off x="5641744" y="1634351"/>
            <a:ext cx="2425700" cy="889000"/>
          </a:xfrm>
          <a:prstGeom prst="rect">
            <a:avLst/>
          </a:prstGeom>
        </p:spPr>
      </p:pic>
      <p:sp>
        <p:nvSpPr>
          <p:cNvPr id="9" name="TextBox 8"/>
          <p:cNvSpPr txBox="1"/>
          <p:nvPr/>
        </p:nvSpPr>
        <p:spPr>
          <a:xfrm>
            <a:off x="5483353" y="2591352"/>
            <a:ext cx="3203447" cy="707886"/>
          </a:xfrm>
          <a:prstGeom prst="rect">
            <a:avLst/>
          </a:prstGeom>
          <a:noFill/>
        </p:spPr>
        <p:txBody>
          <a:bodyPr wrap="square" rtlCol="0">
            <a:spAutoFit/>
          </a:bodyPr>
          <a:lstStyle/>
          <a:p>
            <a:pPr algn="ctr"/>
            <a:r>
              <a:rPr lang="en-US" sz="2000" dirty="0" smtClean="0">
                <a:solidFill>
                  <a:schemeClr val="accent2"/>
                </a:solidFill>
              </a:rPr>
              <a:t>44% </a:t>
            </a:r>
            <a:r>
              <a:rPr lang="en-US" sz="2000" dirty="0" err="1" smtClean="0">
                <a:solidFill>
                  <a:schemeClr val="accent2"/>
                </a:solidFill>
              </a:rPr>
              <a:t>vs</a:t>
            </a:r>
            <a:r>
              <a:rPr lang="en-US" sz="2000" dirty="0" smtClean="0">
                <a:solidFill>
                  <a:schemeClr val="accent2"/>
                </a:solidFill>
              </a:rPr>
              <a:t> 28% </a:t>
            </a:r>
            <a:r>
              <a:rPr lang="en-US" sz="2000" dirty="0" err="1" smtClean="0">
                <a:solidFill>
                  <a:schemeClr val="accent2"/>
                </a:solidFill>
              </a:rPr>
              <a:t>mRS</a:t>
            </a:r>
            <a:r>
              <a:rPr lang="en-US" sz="2000" dirty="0" smtClean="0">
                <a:solidFill>
                  <a:schemeClr val="accent2"/>
                </a:solidFill>
              </a:rPr>
              <a:t> </a:t>
            </a:r>
            <a:r>
              <a:rPr lang="en-US" sz="2000" dirty="0">
                <a:solidFill>
                  <a:schemeClr val="accent2"/>
                </a:solidFill>
              </a:rPr>
              <a:t>0-</a:t>
            </a:r>
            <a:r>
              <a:rPr lang="en-US" sz="2000" dirty="0" smtClean="0">
                <a:solidFill>
                  <a:schemeClr val="accent2"/>
                </a:solidFill>
              </a:rPr>
              <a:t>2</a:t>
            </a:r>
            <a:endParaRPr lang="en-US" sz="2000" dirty="0">
              <a:solidFill>
                <a:schemeClr val="accent2"/>
              </a:solidFill>
            </a:endParaRPr>
          </a:p>
          <a:p>
            <a:endParaRPr lang="en-US" sz="2000" dirty="0"/>
          </a:p>
        </p:txBody>
      </p:sp>
      <p:sp>
        <p:nvSpPr>
          <p:cNvPr id="10" name="TextBox 9"/>
          <p:cNvSpPr txBox="1"/>
          <p:nvPr/>
        </p:nvSpPr>
        <p:spPr>
          <a:xfrm>
            <a:off x="540359" y="2591352"/>
            <a:ext cx="3203447" cy="707886"/>
          </a:xfrm>
          <a:prstGeom prst="rect">
            <a:avLst/>
          </a:prstGeom>
          <a:noFill/>
        </p:spPr>
        <p:txBody>
          <a:bodyPr wrap="square" rtlCol="0">
            <a:spAutoFit/>
          </a:bodyPr>
          <a:lstStyle/>
          <a:p>
            <a:pPr algn="ctr"/>
            <a:r>
              <a:rPr lang="en-US" sz="2000" dirty="0" smtClean="0">
                <a:solidFill>
                  <a:srgbClr val="BE322E"/>
                </a:solidFill>
              </a:rPr>
              <a:t>60% </a:t>
            </a:r>
            <a:r>
              <a:rPr lang="en-US" sz="2000" dirty="0" err="1" smtClean="0">
                <a:solidFill>
                  <a:srgbClr val="BE322E"/>
                </a:solidFill>
              </a:rPr>
              <a:t>vs</a:t>
            </a:r>
            <a:r>
              <a:rPr lang="en-US" sz="2000" dirty="0" smtClean="0">
                <a:solidFill>
                  <a:srgbClr val="BE322E"/>
                </a:solidFill>
              </a:rPr>
              <a:t> 36% </a:t>
            </a:r>
            <a:r>
              <a:rPr lang="en-US" sz="2000" dirty="0" err="1" smtClean="0">
                <a:solidFill>
                  <a:srgbClr val="BE322E"/>
                </a:solidFill>
              </a:rPr>
              <a:t>mRS</a:t>
            </a:r>
            <a:r>
              <a:rPr lang="en-US" sz="2000" dirty="0" smtClean="0">
                <a:solidFill>
                  <a:srgbClr val="BE322E"/>
                </a:solidFill>
              </a:rPr>
              <a:t> </a:t>
            </a:r>
            <a:r>
              <a:rPr lang="en-US" sz="2000" dirty="0">
                <a:solidFill>
                  <a:srgbClr val="BE322E"/>
                </a:solidFill>
              </a:rPr>
              <a:t>0-</a:t>
            </a:r>
            <a:r>
              <a:rPr lang="en-US" sz="2000" dirty="0" smtClean="0">
                <a:solidFill>
                  <a:srgbClr val="BE322E"/>
                </a:solidFill>
              </a:rPr>
              <a:t>2</a:t>
            </a:r>
            <a:endParaRPr lang="en-US" sz="2000" dirty="0">
              <a:solidFill>
                <a:srgbClr val="BE322E"/>
              </a:solidFill>
            </a:endParaRPr>
          </a:p>
          <a:p>
            <a:endParaRPr lang="en-US" sz="2000" dirty="0"/>
          </a:p>
        </p:txBody>
      </p:sp>
      <p:pic>
        <p:nvPicPr>
          <p:cNvPr id="11" name="Picture 10"/>
          <p:cNvPicPr>
            <a:picLocks noChangeAspect="1"/>
          </p:cNvPicPr>
          <p:nvPr/>
        </p:nvPicPr>
        <p:blipFill>
          <a:blip r:embed="rId5"/>
          <a:stretch>
            <a:fillRect/>
          </a:stretch>
        </p:blipFill>
        <p:spPr>
          <a:xfrm>
            <a:off x="172453" y="3118479"/>
            <a:ext cx="4169694" cy="3075628"/>
          </a:xfrm>
          <a:prstGeom prst="rect">
            <a:avLst/>
          </a:prstGeom>
        </p:spPr>
      </p:pic>
      <p:pic>
        <p:nvPicPr>
          <p:cNvPr id="12" name="Picture 11"/>
          <p:cNvPicPr>
            <a:picLocks noChangeAspect="1"/>
          </p:cNvPicPr>
          <p:nvPr/>
        </p:nvPicPr>
        <p:blipFill>
          <a:blip r:embed="rId6"/>
          <a:stretch>
            <a:fillRect/>
          </a:stretch>
        </p:blipFill>
        <p:spPr>
          <a:xfrm>
            <a:off x="4319961" y="3118480"/>
            <a:ext cx="4777006" cy="2734010"/>
          </a:xfrm>
          <a:prstGeom prst="rect">
            <a:avLst/>
          </a:prstGeom>
        </p:spPr>
      </p:pic>
      <p:sp>
        <p:nvSpPr>
          <p:cNvPr id="13" name="TextBox 12"/>
          <p:cNvSpPr txBox="1"/>
          <p:nvPr/>
        </p:nvSpPr>
        <p:spPr>
          <a:xfrm>
            <a:off x="7044" y="6542823"/>
            <a:ext cx="2594731" cy="276999"/>
          </a:xfrm>
          <a:prstGeom prst="rect">
            <a:avLst/>
          </a:prstGeom>
          <a:noFill/>
        </p:spPr>
        <p:txBody>
          <a:bodyPr wrap="none" rtlCol="0">
            <a:spAutoFit/>
          </a:bodyPr>
          <a:lstStyle/>
          <a:p>
            <a:r>
              <a:rPr lang="en-US" sz="1200" dirty="0"/>
              <a:t>Saver </a:t>
            </a:r>
            <a:r>
              <a:rPr lang="en-US" sz="1200" dirty="0" smtClean="0"/>
              <a:t>J</a:t>
            </a:r>
            <a:r>
              <a:rPr lang="en-US" sz="1200" dirty="0"/>
              <a:t> </a:t>
            </a:r>
            <a:r>
              <a:rPr lang="en-US" sz="1200" dirty="0" smtClean="0"/>
              <a:t>et </a:t>
            </a:r>
            <a:r>
              <a:rPr lang="en-US" sz="1200" dirty="0"/>
              <a:t>al. </a:t>
            </a:r>
            <a:r>
              <a:rPr lang="en-US" sz="1200" dirty="0" smtClean="0"/>
              <a:t>NEJM</a:t>
            </a:r>
            <a:r>
              <a:rPr lang="en-US" sz="1200" dirty="0"/>
              <a:t>. 2015;372:2285–95</a:t>
            </a:r>
          </a:p>
        </p:txBody>
      </p:sp>
      <p:sp>
        <p:nvSpPr>
          <p:cNvPr id="14" name="TextBox 13"/>
          <p:cNvSpPr txBox="1"/>
          <p:nvPr/>
        </p:nvSpPr>
        <p:spPr>
          <a:xfrm>
            <a:off x="6433001" y="6531682"/>
            <a:ext cx="2710999" cy="276999"/>
          </a:xfrm>
          <a:prstGeom prst="rect">
            <a:avLst/>
          </a:prstGeom>
          <a:noFill/>
        </p:spPr>
        <p:txBody>
          <a:bodyPr wrap="none" rtlCol="0">
            <a:spAutoFit/>
          </a:bodyPr>
          <a:lstStyle/>
          <a:p>
            <a:r>
              <a:rPr lang="en-US" sz="1200" dirty="0" err="1" smtClean="0"/>
              <a:t>Jovin</a:t>
            </a:r>
            <a:r>
              <a:rPr lang="en-US" sz="1200" dirty="0" smtClean="0"/>
              <a:t> T</a:t>
            </a:r>
            <a:r>
              <a:rPr lang="en-US" sz="1200" dirty="0"/>
              <a:t> </a:t>
            </a:r>
            <a:r>
              <a:rPr lang="en-US" sz="1200" dirty="0" smtClean="0"/>
              <a:t>et </a:t>
            </a:r>
            <a:r>
              <a:rPr lang="en-US" sz="1200" dirty="0"/>
              <a:t>al</a:t>
            </a:r>
            <a:r>
              <a:rPr lang="en-US" sz="1200" dirty="0" smtClean="0"/>
              <a:t>. </a:t>
            </a:r>
            <a:r>
              <a:rPr lang="en-US" sz="1200" dirty="0"/>
              <a:t>NEJM. 2015;372:2296–306.</a:t>
            </a:r>
          </a:p>
        </p:txBody>
      </p:sp>
    </p:spTree>
    <p:extLst>
      <p:ext uri="{BB962C8B-B14F-4D97-AF65-F5344CB8AC3E}">
        <p14:creationId xmlns:p14="http://schemas.microsoft.com/office/powerpoint/2010/main" val="3134452754"/>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HERMES collaborative pooled-analysis</a:t>
            </a:r>
          </a:p>
          <a:p>
            <a:pPr lvl="1"/>
            <a:r>
              <a:rPr lang="en-US" dirty="0" smtClean="0"/>
              <a:t>Combined these 5 using patient-level data</a:t>
            </a:r>
          </a:p>
          <a:p>
            <a:pPr lvl="1"/>
            <a:r>
              <a:rPr lang="en-US" dirty="0" smtClean="0"/>
              <a:t>Adjusted combined OR for </a:t>
            </a:r>
            <a:r>
              <a:rPr lang="en-US" dirty="0" err="1" smtClean="0"/>
              <a:t>mRS</a:t>
            </a:r>
            <a:r>
              <a:rPr lang="en-US" dirty="0" smtClean="0"/>
              <a:t> 0-2:</a:t>
            </a:r>
            <a:br>
              <a:rPr lang="en-US" dirty="0" smtClean="0"/>
            </a:br>
            <a:r>
              <a:rPr lang="en-US" dirty="0" smtClean="0"/>
              <a:t>2.71 (2.07 – 3.55); p &lt; 0.0001</a:t>
            </a:r>
          </a:p>
          <a:p>
            <a:pPr lvl="1"/>
            <a:r>
              <a:rPr lang="en-US" b="1" dirty="0" smtClean="0"/>
              <a:t>NNT of 2.6, to reduce </a:t>
            </a:r>
            <a:r>
              <a:rPr lang="en-US" b="1" dirty="0" err="1" smtClean="0"/>
              <a:t>mRS</a:t>
            </a:r>
            <a:r>
              <a:rPr lang="en-US" b="1" dirty="0" smtClean="0"/>
              <a:t> 1 point</a:t>
            </a:r>
            <a:endParaRPr lang="en-US" b="1" dirty="0"/>
          </a:p>
        </p:txBody>
      </p:sp>
      <p:sp>
        <p:nvSpPr>
          <p:cNvPr id="4" name="Title 1"/>
          <p:cNvSpPr>
            <a:spLocks noGrp="1"/>
          </p:cNvSpPr>
          <p:nvPr>
            <p:ph type="title"/>
          </p:nvPr>
        </p:nvSpPr>
        <p:spPr/>
        <p:txBody>
          <a:bodyPr>
            <a:normAutofit fontScale="90000"/>
          </a:bodyPr>
          <a:lstStyle/>
          <a:p>
            <a:r>
              <a:rPr lang="en-US" dirty="0"/>
              <a:t>2015: ‘</a:t>
            </a:r>
            <a:r>
              <a:rPr lang="en-US" dirty="0" err="1"/>
              <a:t>Stentrievers</a:t>
            </a:r>
            <a:r>
              <a:rPr lang="en-US" dirty="0"/>
              <a:t>’ Make a Splash</a:t>
            </a:r>
          </a:p>
        </p:txBody>
      </p:sp>
      <p:sp>
        <p:nvSpPr>
          <p:cNvPr id="5" name="TextBox 4"/>
          <p:cNvSpPr txBox="1"/>
          <p:nvPr/>
        </p:nvSpPr>
        <p:spPr>
          <a:xfrm>
            <a:off x="0" y="6581001"/>
            <a:ext cx="4390946" cy="276999"/>
          </a:xfrm>
          <a:prstGeom prst="rect">
            <a:avLst/>
          </a:prstGeom>
          <a:noFill/>
        </p:spPr>
        <p:txBody>
          <a:bodyPr wrap="none" rtlCol="0">
            <a:spAutoFit/>
          </a:bodyPr>
          <a:lstStyle/>
          <a:p>
            <a:r>
              <a:rPr lang="en-US" sz="1200" dirty="0" err="1"/>
              <a:t>Goyal</a:t>
            </a:r>
            <a:r>
              <a:rPr lang="en-US" sz="1200" dirty="0"/>
              <a:t> M, </a:t>
            </a:r>
            <a:r>
              <a:rPr lang="en-US" sz="1200" dirty="0" err="1"/>
              <a:t>Menon</a:t>
            </a:r>
            <a:r>
              <a:rPr lang="en-US" sz="1200" dirty="0"/>
              <a:t> B, van </a:t>
            </a:r>
            <a:r>
              <a:rPr lang="en-US" sz="1200" dirty="0" err="1"/>
              <a:t>Zwam</a:t>
            </a:r>
            <a:r>
              <a:rPr lang="en-US" sz="1200" dirty="0"/>
              <a:t> W, et al</a:t>
            </a:r>
            <a:r>
              <a:rPr lang="en-US" sz="1200" dirty="0" smtClean="0"/>
              <a:t>.. </a:t>
            </a:r>
            <a:r>
              <a:rPr lang="en-US" sz="1200" dirty="0"/>
              <a:t>Lancet. 2016;387:1723–31.</a:t>
            </a:r>
          </a:p>
        </p:txBody>
      </p:sp>
    </p:spTree>
    <p:extLst>
      <p:ext uri="{BB962C8B-B14F-4D97-AF65-F5344CB8AC3E}">
        <p14:creationId xmlns:p14="http://schemas.microsoft.com/office/powerpoint/2010/main" val="1566088949"/>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2015: ‘</a:t>
            </a:r>
            <a:r>
              <a:rPr lang="en-US" dirty="0" err="1"/>
              <a:t>Stentrievers</a:t>
            </a:r>
            <a:r>
              <a:rPr lang="en-US" dirty="0"/>
              <a:t>’ Make a Splash</a:t>
            </a:r>
          </a:p>
        </p:txBody>
      </p:sp>
      <p:grpSp>
        <p:nvGrpSpPr>
          <p:cNvPr id="6" name="Group 5"/>
          <p:cNvGrpSpPr/>
          <p:nvPr/>
        </p:nvGrpSpPr>
        <p:grpSpPr>
          <a:xfrm>
            <a:off x="1511272" y="2699278"/>
            <a:ext cx="10694796" cy="3712099"/>
            <a:chOff x="-2286000" y="1371600"/>
            <a:chExt cx="10744200" cy="4724400"/>
          </a:xfrm>
        </p:grpSpPr>
        <p:pic>
          <p:nvPicPr>
            <p:cNvPr id="7" name="Picture 6"/>
            <p:cNvPicPr>
              <a:picLocks noChangeAspect="1"/>
            </p:cNvPicPr>
            <p:nvPr/>
          </p:nvPicPr>
          <p:blipFill>
            <a:blip r:embed="rId3"/>
            <a:stretch>
              <a:fillRect/>
            </a:stretch>
          </p:blipFill>
          <p:spPr>
            <a:xfrm>
              <a:off x="-2286000" y="1371600"/>
              <a:ext cx="10669457" cy="4724400"/>
            </a:xfrm>
            <a:prstGeom prst="rect">
              <a:avLst/>
            </a:prstGeom>
          </p:spPr>
        </p:pic>
        <p:sp>
          <p:nvSpPr>
            <p:cNvPr id="8" name="Rectangle 7"/>
            <p:cNvSpPr/>
            <p:nvPr/>
          </p:nvSpPr>
          <p:spPr>
            <a:xfrm>
              <a:off x="3200400" y="1371600"/>
              <a:ext cx="5257800" cy="4648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Content Placeholder 2"/>
          <p:cNvSpPr>
            <a:spLocks noGrp="1"/>
          </p:cNvSpPr>
          <p:nvPr>
            <p:ph idx="1"/>
          </p:nvPr>
        </p:nvSpPr>
        <p:spPr>
          <a:xfrm>
            <a:off x="457200" y="1600200"/>
            <a:ext cx="8229600" cy="4525963"/>
          </a:xfrm>
        </p:spPr>
        <p:txBody>
          <a:bodyPr/>
          <a:lstStyle/>
          <a:p>
            <a:r>
              <a:rPr lang="en-US" dirty="0" smtClean="0"/>
              <a:t>HERMES collaborative pooled-analysis:</a:t>
            </a:r>
          </a:p>
          <a:p>
            <a:pPr lvl="1"/>
            <a:r>
              <a:rPr lang="en-US" dirty="0" smtClean="0"/>
              <a:t>Faster is still better</a:t>
            </a:r>
          </a:p>
        </p:txBody>
      </p:sp>
      <p:sp>
        <p:nvSpPr>
          <p:cNvPr id="11" name="TextBox 10"/>
          <p:cNvSpPr txBox="1"/>
          <p:nvPr/>
        </p:nvSpPr>
        <p:spPr>
          <a:xfrm>
            <a:off x="0" y="6581001"/>
            <a:ext cx="2620955" cy="276999"/>
          </a:xfrm>
          <a:prstGeom prst="rect">
            <a:avLst/>
          </a:prstGeom>
          <a:noFill/>
        </p:spPr>
        <p:txBody>
          <a:bodyPr wrap="none" rtlCol="0">
            <a:spAutoFit/>
          </a:bodyPr>
          <a:lstStyle/>
          <a:p>
            <a:r>
              <a:rPr lang="en-US" sz="1200" dirty="0" smtClean="0"/>
              <a:t>Saver J et. al. JAMA 316(12);1279-1288 </a:t>
            </a:r>
            <a:endParaRPr lang="en-US" sz="1200" dirty="0"/>
          </a:p>
        </p:txBody>
      </p:sp>
    </p:spTree>
    <p:extLst>
      <p:ext uri="{BB962C8B-B14F-4D97-AF65-F5344CB8AC3E}">
        <p14:creationId xmlns:p14="http://schemas.microsoft.com/office/powerpoint/2010/main" val="3518071532"/>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2015: ‘</a:t>
            </a:r>
            <a:r>
              <a:rPr lang="en-US" dirty="0" err="1"/>
              <a:t>Stentrievers</a:t>
            </a:r>
            <a:r>
              <a:rPr lang="en-US" dirty="0"/>
              <a:t>’ Make a Splash</a:t>
            </a:r>
          </a:p>
        </p:txBody>
      </p:sp>
      <p:pic>
        <p:nvPicPr>
          <p:cNvPr id="5" name="Picture 4"/>
          <p:cNvPicPr>
            <a:picLocks noChangeAspect="1"/>
          </p:cNvPicPr>
          <p:nvPr/>
        </p:nvPicPr>
        <p:blipFill>
          <a:blip r:embed="rId2"/>
          <a:stretch>
            <a:fillRect/>
          </a:stretch>
        </p:blipFill>
        <p:spPr>
          <a:xfrm>
            <a:off x="0" y="3872936"/>
            <a:ext cx="4486027" cy="2985063"/>
          </a:xfrm>
          <a:prstGeom prst="rect">
            <a:avLst/>
          </a:prstGeom>
        </p:spPr>
      </p:pic>
      <p:pic>
        <p:nvPicPr>
          <p:cNvPr id="7" name="Picture 6" descr="champagn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1704" y="3759858"/>
            <a:ext cx="4657973" cy="3099129"/>
          </a:xfrm>
          <a:prstGeom prst="rect">
            <a:avLst/>
          </a:prstGeom>
        </p:spPr>
      </p:pic>
      <p:sp>
        <p:nvSpPr>
          <p:cNvPr id="8" name="TextBox 7"/>
          <p:cNvSpPr txBox="1"/>
          <p:nvPr/>
        </p:nvSpPr>
        <p:spPr>
          <a:xfrm>
            <a:off x="457200" y="2039181"/>
            <a:ext cx="8359830" cy="461665"/>
          </a:xfrm>
          <a:prstGeom prst="rect">
            <a:avLst/>
          </a:prstGeom>
          <a:noFill/>
        </p:spPr>
        <p:txBody>
          <a:bodyPr wrap="none" rtlCol="0">
            <a:spAutoFit/>
          </a:bodyPr>
          <a:lstStyle/>
          <a:p>
            <a:r>
              <a:rPr lang="en-US" sz="2400" dirty="0" smtClean="0">
                <a:solidFill>
                  <a:schemeClr val="accent3"/>
                </a:solidFill>
              </a:rPr>
              <a:t>Confirmed efficacy and safety of an intervention for acute stroke!</a:t>
            </a:r>
            <a:endParaRPr lang="en-US" sz="2400" dirty="0">
              <a:solidFill>
                <a:schemeClr val="accent3"/>
              </a:solidFill>
            </a:endParaRPr>
          </a:p>
        </p:txBody>
      </p:sp>
      <p:sp>
        <p:nvSpPr>
          <p:cNvPr id="9" name="TextBox 8"/>
          <p:cNvSpPr txBox="1"/>
          <p:nvPr/>
        </p:nvSpPr>
        <p:spPr>
          <a:xfrm>
            <a:off x="1839734" y="2991257"/>
            <a:ext cx="5292585" cy="461665"/>
          </a:xfrm>
          <a:prstGeom prst="rect">
            <a:avLst/>
          </a:prstGeom>
          <a:noFill/>
        </p:spPr>
        <p:txBody>
          <a:bodyPr wrap="none" rtlCol="0">
            <a:spAutoFit/>
          </a:bodyPr>
          <a:lstStyle/>
          <a:p>
            <a:r>
              <a:rPr lang="en-US" sz="2400" dirty="0" smtClean="0">
                <a:solidFill>
                  <a:schemeClr val="accent3"/>
                </a:solidFill>
              </a:rPr>
              <a:t>Now Standard of Care for AIS due to LVO</a:t>
            </a:r>
            <a:endParaRPr lang="en-US" sz="2400" dirty="0">
              <a:solidFill>
                <a:schemeClr val="accent3"/>
              </a:solidFill>
            </a:endParaRPr>
          </a:p>
        </p:txBody>
      </p:sp>
    </p:spTree>
    <p:extLst>
      <p:ext uri="{BB962C8B-B14F-4D97-AF65-F5344CB8AC3E}">
        <p14:creationId xmlns:p14="http://schemas.microsoft.com/office/powerpoint/2010/main" val="9807879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7-11-28 at 4.05.5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2106" y="1518647"/>
            <a:ext cx="6555594" cy="5047018"/>
          </a:xfrm>
          <a:prstGeom prst="rect">
            <a:avLst/>
          </a:prstGeom>
        </p:spPr>
      </p:pic>
      <p:grpSp>
        <p:nvGrpSpPr>
          <p:cNvPr id="11" name="Group 10"/>
          <p:cNvGrpSpPr/>
          <p:nvPr/>
        </p:nvGrpSpPr>
        <p:grpSpPr>
          <a:xfrm>
            <a:off x="3677415" y="3288476"/>
            <a:ext cx="5009052" cy="1738928"/>
            <a:chOff x="3677415" y="3288476"/>
            <a:chExt cx="5009052" cy="1738928"/>
          </a:xfrm>
        </p:grpSpPr>
        <p:grpSp>
          <p:nvGrpSpPr>
            <p:cNvPr id="6" name="Group 5"/>
            <p:cNvGrpSpPr>
              <a:grpSpLocks/>
            </p:cNvGrpSpPr>
            <p:nvPr/>
          </p:nvGrpSpPr>
          <p:grpSpPr bwMode="auto">
            <a:xfrm>
              <a:off x="3677415" y="3288476"/>
              <a:ext cx="5009052" cy="1738928"/>
              <a:chOff x="2637" y="508"/>
              <a:chExt cx="4579" cy="2412"/>
            </a:xfrm>
          </p:grpSpPr>
          <p:sp>
            <p:nvSpPr>
              <p:cNvPr id="7" name="Oval 6"/>
              <p:cNvSpPr>
                <a:spLocks noChangeArrowheads="1"/>
              </p:cNvSpPr>
              <p:nvPr/>
            </p:nvSpPr>
            <p:spPr bwMode="auto">
              <a:xfrm rot="4168995">
                <a:off x="3192" y="728"/>
                <a:ext cx="1637" cy="2748"/>
              </a:xfrm>
              <a:prstGeom prst="ellipse">
                <a:avLst/>
              </a:prstGeom>
              <a:noFill/>
              <a:ln w="38100">
                <a:solidFill>
                  <a:srgbClr val="D61A06"/>
                </a:solidFill>
                <a:round/>
                <a:headEnd/>
                <a:tailEnd/>
              </a:ln>
            </p:spPr>
            <p:txBody>
              <a:bodyPr wrap="none" anchor="ctr">
                <a:prstTxWarp prst="textNoShape">
                  <a:avLst/>
                </a:prstTxWarp>
              </a:bodyPr>
              <a:lstStyle/>
              <a:p>
                <a:endParaRPr lang="en-US"/>
              </a:p>
            </p:txBody>
          </p:sp>
          <p:sp>
            <p:nvSpPr>
              <p:cNvPr id="8" name="Text Box 7"/>
              <p:cNvSpPr txBox="1">
                <a:spLocks noChangeArrowheads="1"/>
              </p:cNvSpPr>
              <p:nvPr/>
            </p:nvSpPr>
            <p:spPr bwMode="auto">
              <a:xfrm>
                <a:off x="5628" y="508"/>
                <a:ext cx="1588" cy="1153"/>
              </a:xfrm>
              <a:prstGeom prst="rect">
                <a:avLst/>
              </a:prstGeom>
              <a:noFill/>
              <a:ln w="9525">
                <a:noFill/>
                <a:miter lim="800000"/>
                <a:headEnd/>
                <a:tailEnd/>
              </a:ln>
            </p:spPr>
            <p:txBody>
              <a:bodyPr wrap="square">
                <a:prstTxWarp prst="textNoShape">
                  <a:avLst/>
                </a:prstTxWarp>
                <a:spAutoFit/>
              </a:bodyPr>
              <a:lstStyle/>
              <a:p>
                <a:pPr algn="ctr" eaLnBrk="1" hangingPunct="1">
                  <a:spcBef>
                    <a:spcPct val="50000"/>
                  </a:spcBef>
                </a:pPr>
                <a:r>
                  <a:rPr lang="en-US" sz="2400" b="1" dirty="0">
                    <a:solidFill>
                      <a:schemeClr val="tx1">
                        <a:lumMod val="95000"/>
                      </a:schemeClr>
                    </a:solidFill>
                    <a:latin typeface="Arial" pitchFamily="1" charset="0"/>
                  </a:rPr>
                  <a:t>STROKE BELT</a:t>
                </a:r>
              </a:p>
            </p:txBody>
          </p:sp>
        </p:grpSp>
        <p:cxnSp>
          <p:nvCxnSpPr>
            <p:cNvPr id="10" name="Straight Arrow Connector 9"/>
            <p:cNvCxnSpPr/>
            <p:nvPr/>
          </p:nvCxnSpPr>
          <p:spPr>
            <a:xfrm flipV="1">
              <a:off x="6595080" y="3751879"/>
              <a:ext cx="663838" cy="158734"/>
            </a:xfrm>
            <a:prstGeom prst="straightConnector1">
              <a:avLst/>
            </a:prstGeom>
            <a:ln w="3175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13" name="Title 1"/>
          <p:cNvSpPr txBox="1">
            <a:spLocks/>
          </p:cNvSpPr>
          <p:nvPr/>
        </p:nvSpPr>
        <p:spPr>
          <a:xfrm>
            <a:off x="152400" y="760230"/>
            <a:ext cx="8229600"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4000" b="0" i="0" kern="1200">
                <a:solidFill>
                  <a:schemeClr val="tx1"/>
                </a:solidFill>
                <a:latin typeface="Arial"/>
                <a:ea typeface="+mj-ea"/>
                <a:cs typeface="Arial"/>
              </a:defRPr>
            </a:lvl1pPr>
          </a:lstStyle>
          <a:p>
            <a:r>
              <a:rPr lang="en-US" smtClean="0">
                <a:solidFill>
                  <a:srgbClr val="000000"/>
                </a:solidFill>
              </a:rPr>
              <a:t>Impact of Stroke in the USA</a:t>
            </a:r>
            <a:endParaRPr lang="en-US" dirty="0">
              <a:solidFill>
                <a:srgbClr val="000000"/>
              </a:solidFill>
            </a:endParaRPr>
          </a:p>
        </p:txBody>
      </p:sp>
      <p:sp>
        <p:nvSpPr>
          <p:cNvPr id="14" name="TextBox 13"/>
          <p:cNvSpPr txBox="1"/>
          <p:nvPr/>
        </p:nvSpPr>
        <p:spPr>
          <a:xfrm>
            <a:off x="152400" y="6560818"/>
            <a:ext cx="2609608" cy="276999"/>
          </a:xfrm>
          <a:prstGeom prst="rect">
            <a:avLst/>
          </a:prstGeom>
          <a:noFill/>
        </p:spPr>
        <p:txBody>
          <a:bodyPr wrap="none" rtlCol="0">
            <a:spAutoFit/>
          </a:bodyPr>
          <a:lstStyle/>
          <a:p>
            <a:r>
              <a:rPr lang="en-US" sz="1200" dirty="0"/>
              <a:t>https://</a:t>
            </a:r>
            <a:r>
              <a:rPr lang="en-US" sz="1200" dirty="0" err="1"/>
              <a:t>www.cdc.gov</a:t>
            </a:r>
            <a:r>
              <a:rPr lang="en-US" sz="1200" dirty="0"/>
              <a:t>/stroke/</a:t>
            </a:r>
            <a:r>
              <a:rPr lang="en-US" sz="1200" dirty="0" err="1"/>
              <a:t>facts.htm</a:t>
            </a:r>
            <a:endParaRPr lang="en-US" sz="1200" dirty="0"/>
          </a:p>
        </p:txBody>
      </p:sp>
    </p:spTree>
    <p:extLst>
      <p:ext uri="{BB962C8B-B14F-4D97-AF65-F5344CB8AC3E}">
        <p14:creationId xmlns:p14="http://schemas.microsoft.com/office/powerpoint/2010/main" val="13277299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2015: ‘</a:t>
            </a:r>
            <a:r>
              <a:rPr lang="en-US" dirty="0" err="1"/>
              <a:t>Stentrievers</a:t>
            </a:r>
            <a:r>
              <a:rPr lang="en-US" dirty="0"/>
              <a:t>’ Make a Splash</a:t>
            </a:r>
          </a:p>
        </p:txBody>
      </p:sp>
      <p:sp>
        <p:nvSpPr>
          <p:cNvPr id="3" name="Content Placeholder 2"/>
          <p:cNvSpPr>
            <a:spLocks noGrp="1"/>
          </p:cNvSpPr>
          <p:nvPr>
            <p:ph idx="1"/>
          </p:nvPr>
        </p:nvSpPr>
        <p:spPr>
          <a:xfrm>
            <a:off x="133003" y="3324141"/>
            <a:ext cx="8709202" cy="3154088"/>
          </a:xfrm>
        </p:spPr>
        <p:txBody>
          <a:bodyPr>
            <a:noAutofit/>
          </a:bodyPr>
          <a:lstStyle/>
          <a:p>
            <a:pPr lvl="1"/>
            <a:r>
              <a:rPr lang="en-US" sz="2300" dirty="0" smtClean="0"/>
              <a:t>Few M2s included; very few ACA or posterior circulation occlusions included</a:t>
            </a:r>
          </a:p>
          <a:p>
            <a:pPr lvl="1"/>
            <a:endParaRPr lang="en-US" sz="2300" dirty="0" smtClean="0"/>
          </a:p>
        </p:txBody>
      </p:sp>
      <p:pic>
        <p:nvPicPr>
          <p:cNvPr id="4" name="Picture 3"/>
          <p:cNvPicPr>
            <a:picLocks noChangeAspect="1"/>
          </p:cNvPicPr>
          <p:nvPr/>
        </p:nvPicPr>
        <p:blipFill>
          <a:blip r:embed="rId3"/>
          <a:stretch>
            <a:fillRect/>
          </a:stretch>
        </p:blipFill>
        <p:spPr>
          <a:xfrm>
            <a:off x="262093" y="1418822"/>
            <a:ext cx="3078622" cy="1731725"/>
          </a:xfrm>
          <a:prstGeom prst="rect">
            <a:avLst/>
          </a:prstGeom>
        </p:spPr>
      </p:pic>
      <p:pic>
        <p:nvPicPr>
          <p:cNvPr id="6" name="Picture 5"/>
          <p:cNvPicPr>
            <a:picLocks noChangeAspect="1"/>
          </p:cNvPicPr>
          <p:nvPr/>
        </p:nvPicPr>
        <p:blipFill>
          <a:blip r:embed="rId4"/>
          <a:stretch>
            <a:fillRect/>
          </a:stretch>
        </p:blipFill>
        <p:spPr>
          <a:xfrm>
            <a:off x="797801" y="4357594"/>
            <a:ext cx="7416012" cy="1475334"/>
          </a:xfrm>
          <a:prstGeom prst="rect">
            <a:avLst/>
          </a:prstGeom>
        </p:spPr>
      </p:pic>
      <p:sp>
        <p:nvSpPr>
          <p:cNvPr id="7" name="TextBox 6"/>
          <p:cNvSpPr txBox="1"/>
          <p:nvPr/>
        </p:nvSpPr>
        <p:spPr>
          <a:xfrm>
            <a:off x="4515166" y="4162163"/>
            <a:ext cx="2947402" cy="369332"/>
          </a:xfrm>
          <a:prstGeom prst="rect">
            <a:avLst/>
          </a:prstGeom>
          <a:noFill/>
        </p:spPr>
        <p:txBody>
          <a:bodyPr wrap="square" rtlCol="0">
            <a:spAutoFit/>
          </a:bodyPr>
          <a:lstStyle/>
          <a:p>
            <a:r>
              <a:rPr lang="en-US" dirty="0" smtClean="0"/>
              <a:t>Intervention		   control</a:t>
            </a:r>
            <a:endParaRPr lang="en-US" dirty="0"/>
          </a:p>
        </p:txBody>
      </p:sp>
    </p:spTree>
    <p:extLst>
      <p:ext uri="{BB962C8B-B14F-4D97-AF65-F5344CB8AC3E}">
        <p14:creationId xmlns:p14="http://schemas.microsoft.com/office/powerpoint/2010/main" val="3197083683"/>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2015: ‘</a:t>
            </a:r>
            <a:r>
              <a:rPr lang="en-US" dirty="0" err="1"/>
              <a:t>Stentrievers</a:t>
            </a:r>
            <a:r>
              <a:rPr lang="en-US" dirty="0"/>
              <a:t>’ Make a Splash</a:t>
            </a:r>
          </a:p>
        </p:txBody>
      </p:sp>
      <p:sp>
        <p:nvSpPr>
          <p:cNvPr id="3" name="Content Placeholder 2"/>
          <p:cNvSpPr>
            <a:spLocks noGrp="1"/>
          </p:cNvSpPr>
          <p:nvPr>
            <p:ph idx="1"/>
          </p:nvPr>
        </p:nvSpPr>
        <p:spPr>
          <a:xfrm>
            <a:off x="133003" y="3214381"/>
            <a:ext cx="8709202" cy="3263848"/>
          </a:xfrm>
        </p:spPr>
        <p:txBody>
          <a:bodyPr>
            <a:noAutofit/>
          </a:bodyPr>
          <a:lstStyle/>
          <a:p>
            <a:pPr lvl="1"/>
            <a:r>
              <a:rPr lang="en-US" sz="2300" dirty="0" smtClean="0"/>
              <a:t>Low rate of distal embolization 8.6%, dissections 1.7%, perforations 0.9% (MR CLEAN data)</a:t>
            </a:r>
          </a:p>
          <a:p>
            <a:pPr lvl="1"/>
            <a:r>
              <a:rPr lang="en-US" sz="2300" dirty="0" smtClean="0"/>
              <a:t>Baseline function (?)</a:t>
            </a:r>
          </a:p>
          <a:p>
            <a:pPr lvl="1"/>
            <a:r>
              <a:rPr lang="en-US" sz="2300" dirty="0" smtClean="0"/>
              <a:t>Varying time windows used</a:t>
            </a:r>
          </a:p>
          <a:p>
            <a:pPr lvl="1"/>
            <a:r>
              <a:rPr lang="en-US" sz="2300" dirty="0" smtClean="0"/>
              <a:t>Varying use of advanced imaging techniques used</a:t>
            </a:r>
          </a:p>
          <a:p>
            <a:pPr lvl="1"/>
            <a:r>
              <a:rPr lang="en-US" sz="2300" dirty="0" smtClean="0"/>
              <a:t>Multiple cost-effectiveness analyses suggest despite the significant cost, it remains beneficial</a:t>
            </a:r>
            <a:r>
              <a:rPr lang="en-US" sz="2300" baseline="30000" dirty="0" smtClean="0"/>
              <a:t>1-3</a:t>
            </a:r>
          </a:p>
          <a:p>
            <a:pPr lvl="1"/>
            <a:endParaRPr lang="en-US" sz="2300" dirty="0" smtClean="0"/>
          </a:p>
        </p:txBody>
      </p:sp>
      <p:pic>
        <p:nvPicPr>
          <p:cNvPr id="4" name="Picture 3"/>
          <p:cNvPicPr>
            <a:picLocks noChangeAspect="1"/>
          </p:cNvPicPr>
          <p:nvPr/>
        </p:nvPicPr>
        <p:blipFill>
          <a:blip r:embed="rId3"/>
          <a:stretch>
            <a:fillRect/>
          </a:stretch>
        </p:blipFill>
        <p:spPr>
          <a:xfrm>
            <a:off x="262093" y="1434897"/>
            <a:ext cx="3078622" cy="1731725"/>
          </a:xfrm>
          <a:prstGeom prst="rect">
            <a:avLst/>
          </a:prstGeom>
        </p:spPr>
      </p:pic>
      <p:sp>
        <p:nvSpPr>
          <p:cNvPr id="5" name="TextBox 4"/>
          <p:cNvSpPr txBox="1"/>
          <p:nvPr/>
        </p:nvSpPr>
        <p:spPr>
          <a:xfrm>
            <a:off x="0" y="6195989"/>
            <a:ext cx="4325799" cy="646331"/>
          </a:xfrm>
          <a:prstGeom prst="rect">
            <a:avLst/>
          </a:prstGeom>
          <a:noFill/>
        </p:spPr>
        <p:txBody>
          <a:bodyPr wrap="none" rtlCol="0">
            <a:spAutoFit/>
          </a:bodyPr>
          <a:lstStyle/>
          <a:p>
            <a:r>
              <a:rPr lang="en-US" sz="1200" dirty="0" smtClean="0"/>
              <a:t>1.Ganesalingam </a:t>
            </a:r>
            <a:r>
              <a:rPr lang="en-US" sz="1200" dirty="0"/>
              <a:t>J, </a:t>
            </a:r>
            <a:r>
              <a:rPr lang="en-US" sz="1200" dirty="0" err="1"/>
              <a:t>Pizzo</a:t>
            </a:r>
            <a:r>
              <a:rPr lang="en-US" sz="1200" dirty="0"/>
              <a:t> E, Morris S, et al.  Stroke. 2015;46:2591–8.</a:t>
            </a:r>
          </a:p>
          <a:p>
            <a:r>
              <a:rPr lang="en-US" sz="1200" dirty="0" smtClean="0"/>
              <a:t>2.Leppert </a:t>
            </a:r>
            <a:r>
              <a:rPr lang="en-US" sz="1200" dirty="0"/>
              <a:t>M, Campbell J, Simpson J, et al. Stroke. 2015;46:1870–6.</a:t>
            </a:r>
          </a:p>
          <a:p>
            <a:r>
              <a:rPr lang="en-US" sz="1200" dirty="0" smtClean="0"/>
              <a:t>3.Xie </a:t>
            </a:r>
            <a:r>
              <a:rPr lang="en-US" sz="1200" dirty="0"/>
              <a:t>X, </a:t>
            </a:r>
            <a:r>
              <a:rPr lang="en-US" sz="1200" dirty="0" err="1"/>
              <a:t>Lambrinos</a:t>
            </a:r>
            <a:r>
              <a:rPr lang="en-US" sz="1200" dirty="0"/>
              <a:t> A, Chan B, et al. CMAJ Open. 2016. </a:t>
            </a:r>
          </a:p>
        </p:txBody>
      </p:sp>
    </p:spTree>
    <p:extLst>
      <p:ext uri="{BB962C8B-B14F-4D97-AF65-F5344CB8AC3E}">
        <p14:creationId xmlns:p14="http://schemas.microsoft.com/office/powerpoint/2010/main" val="810564822"/>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2015: ‘</a:t>
            </a:r>
            <a:r>
              <a:rPr lang="en-US" dirty="0" err="1"/>
              <a:t>Stentrievers</a:t>
            </a:r>
            <a:r>
              <a:rPr lang="en-US" dirty="0"/>
              <a:t>’ Make a Splash</a:t>
            </a:r>
          </a:p>
        </p:txBody>
      </p:sp>
      <p:sp>
        <p:nvSpPr>
          <p:cNvPr id="3" name="Content Placeholder 2"/>
          <p:cNvSpPr>
            <a:spLocks noGrp="1"/>
          </p:cNvSpPr>
          <p:nvPr>
            <p:ph idx="1"/>
          </p:nvPr>
        </p:nvSpPr>
        <p:spPr/>
        <p:txBody>
          <a:bodyPr/>
          <a:lstStyle/>
          <a:p>
            <a:r>
              <a:rPr lang="en-US" dirty="0" smtClean="0"/>
              <a:t>AHA/ASA 2015 updated stroke guidelines to reflect new EVT data</a:t>
            </a:r>
            <a:endParaRPr lang="en-US" dirty="0"/>
          </a:p>
        </p:txBody>
      </p:sp>
      <p:pic>
        <p:nvPicPr>
          <p:cNvPr id="4" name="Picture 3" descr="Screen Shot 2017-12-01 at 8.50.5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8410" y="2895213"/>
            <a:ext cx="4673600" cy="3327400"/>
          </a:xfrm>
          <a:prstGeom prst="rect">
            <a:avLst/>
          </a:prstGeom>
        </p:spPr>
      </p:pic>
      <p:sp>
        <p:nvSpPr>
          <p:cNvPr id="5" name="Rectangle 4"/>
          <p:cNvSpPr/>
          <p:nvPr/>
        </p:nvSpPr>
        <p:spPr>
          <a:xfrm>
            <a:off x="3392324" y="3311452"/>
            <a:ext cx="2524145" cy="257200"/>
          </a:xfrm>
          <a:prstGeom prst="rect">
            <a:avLst/>
          </a:prstGeom>
          <a:solidFill>
            <a:srgbClr val="FFFF00">
              <a:alpha val="3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1054823"/>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7" name="Picture 3"/>
          <p:cNvPicPr>
            <a:picLocks noChangeAspect="1" noChangeArrowheads="1"/>
          </p:cNvPicPr>
          <p:nvPr/>
        </p:nvPicPr>
        <p:blipFill>
          <a:blip r:embed="rId3">
            <a:extLst>
              <a:ext uri="{28A0092B-C50C-407E-A947-70E740481C1C}">
                <a14:useLocalDpi xmlns:a14="http://schemas.microsoft.com/office/drawing/2010/main" val="0"/>
              </a:ext>
            </a:extLst>
          </a:blip>
          <a:srcRect l="22464" r="29640"/>
          <a:stretch>
            <a:fillRect/>
          </a:stretch>
        </p:blipFill>
        <p:spPr bwMode="auto">
          <a:xfrm>
            <a:off x="449184" y="1612223"/>
            <a:ext cx="3757096" cy="46441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188" name="Rectangle 4"/>
          <p:cNvSpPr>
            <a:spLocks noGrp="1" noChangeArrowheads="1"/>
          </p:cNvSpPr>
          <p:nvPr>
            <p:ph type="title"/>
          </p:nvPr>
        </p:nvSpPr>
        <p:spPr>
          <a:xfrm>
            <a:off x="499979" y="721896"/>
            <a:ext cx="2895600" cy="609600"/>
          </a:xfrm>
        </p:spPr>
        <p:txBody>
          <a:bodyPr>
            <a:normAutofit fontScale="90000"/>
          </a:bodyPr>
          <a:lstStyle/>
          <a:p>
            <a:r>
              <a:rPr lang="en-US" dirty="0" smtClean="0">
                <a:solidFill>
                  <a:srgbClr val="000000"/>
                </a:solidFill>
              </a:rPr>
              <a:t>In Practice</a:t>
            </a:r>
          </a:p>
        </p:txBody>
      </p:sp>
      <p:cxnSp>
        <p:nvCxnSpPr>
          <p:cNvPr id="3" name="Straight Arrow Connector 2"/>
          <p:cNvCxnSpPr/>
          <p:nvPr/>
        </p:nvCxnSpPr>
        <p:spPr>
          <a:xfrm flipH="1" flipV="1">
            <a:off x="2820728" y="4304623"/>
            <a:ext cx="521368" cy="588212"/>
          </a:xfrm>
          <a:prstGeom prst="straightConnector1">
            <a:avLst/>
          </a:prstGeom>
          <a:ln w="4445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flipV="1">
            <a:off x="7125368" y="2922335"/>
            <a:ext cx="409072" cy="716547"/>
          </a:xfrm>
          <a:prstGeom prst="straightConnector1">
            <a:avLst/>
          </a:prstGeom>
          <a:ln w="44450">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4"/>
          <a:stretch>
            <a:fillRect/>
          </a:stretch>
        </p:blipFill>
        <p:spPr>
          <a:xfrm>
            <a:off x="5141644" y="1620244"/>
            <a:ext cx="3428758" cy="4743115"/>
          </a:xfrm>
          <a:prstGeom prst="rect">
            <a:avLst/>
          </a:prstGeom>
        </p:spPr>
      </p:pic>
    </p:spTree>
    <p:extLst>
      <p:ext uri="{BB962C8B-B14F-4D97-AF65-F5344CB8AC3E}">
        <p14:creationId xmlns:p14="http://schemas.microsoft.com/office/powerpoint/2010/main" val="3198949210"/>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7" name="Picture 3"/>
          <p:cNvPicPr>
            <a:picLocks noChangeAspect="1" noChangeArrowheads="1"/>
          </p:cNvPicPr>
          <p:nvPr/>
        </p:nvPicPr>
        <p:blipFill>
          <a:blip r:embed="rId3">
            <a:extLst>
              <a:ext uri="{28A0092B-C50C-407E-A947-70E740481C1C}">
                <a14:useLocalDpi xmlns:a14="http://schemas.microsoft.com/office/drawing/2010/main" val="0"/>
              </a:ext>
            </a:extLst>
          </a:blip>
          <a:srcRect l="22464" r="29640"/>
          <a:stretch>
            <a:fillRect/>
          </a:stretch>
        </p:blipFill>
        <p:spPr bwMode="auto">
          <a:xfrm>
            <a:off x="449184" y="1612223"/>
            <a:ext cx="3757096" cy="46441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188" name="Rectangle 4"/>
          <p:cNvSpPr>
            <a:spLocks noGrp="1" noChangeArrowheads="1"/>
          </p:cNvSpPr>
          <p:nvPr>
            <p:ph type="title"/>
          </p:nvPr>
        </p:nvSpPr>
        <p:spPr>
          <a:xfrm>
            <a:off x="499979" y="721896"/>
            <a:ext cx="2895600" cy="609600"/>
          </a:xfrm>
        </p:spPr>
        <p:txBody>
          <a:bodyPr>
            <a:normAutofit fontScale="90000"/>
          </a:bodyPr>
          <a:lstStyle/>
          <a:p>
            <a:r>
              <a:rPr lang="en-US" dirty="0" smtClean="0">
                <a:solidFill>
                  <a:srgbClr val="000000"/>
                </a:solidFill>
              </a:rPr>
              <a:t>In Practice</a:t>
            </a:r>
          </a:p>
        </p:txBody>
      </p:sp>
      <p:cxnSp>
        <p:nvCxnSpPr>
          <p:cNvPr id="3" name="Straight Arrow Connector 2"/>
          <p:cNvCxnSpPr/>
          <p:nvPr/>
        </p:nvCxnSpPr>
        <p:spPr>
          <a:xfrm flipH="1" flipV="1">
            <a:off x="2820728" y="4304623"/>
            <a:ext cx="521368" cy="588212"/>
          </a:xfrm>
          <a:prstGeom prst="straightConnector1">
            <a:avLst/>
          </a:prstGeom>
          <a:ln w="4445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flipV="1">
            <a:off x="7125368" y="2922335"/>
            <a:ext cx="409072" cy="716547"/>
          </a:xfrm>
          <a:prstGeom prst="straightConnector1">
            <a:avLst/>
          </a:prstGeom>
          <a:ln w="44450">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4"/>
          <a:stretch>
            <a:fillRect/>
          </a:stretch>
        </p:blipFill>
        <p:spPr>
          <a:xfrm>
            <a:off x="4585368" y="2965112"/>
            <a:ext cx="4264526" cy="2198601"/>
          </a:xfrm>
          <a:prstGeom prst="rect">
            <a:avLst/>
          </a:prstGeom>
        </p:spPr>
      </p:pic>
      <p:cxnSp>
        <p:nvCxnSpPr>
          <p:cNvPr id="12" name="Straight Arrow Connector 11"/>
          <p:cNvCxnSpPr/>
          <p:nvPr/>
        </p:nvCxnSpPr>
        <p:spPr>
          <a:xfrm>
            <a:off x="3689684" y="3953696"/>
            <a:ext cx="1256632" cy="0"/>
          </a:xfrm>
          <a:prstGeom prst="straightConnector1">
            <a:avLst/>
          </a:prstGeom>
          <a:ln w="44450">
            <a:solidFill>
              <a:srgbClr val="FF0000"/>
            </a:solidFill>
            <a:prstDash val="dash"/>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9376994"/>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 Practice</a:t>
            </a:r>
            <a:endParaRPr lang="en-US"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l="28513" t="1773" r="28513" b="8865"/>
          <a:stretch>
            <a:fillRect/>
          </a:stretch>
        </p:blipFill>
        <p:spPr bwMode="auto">
          <a:xfrm>
            <a:off x="4679699" y="1782663"/>
            <a:ext cx="3833299" cy="46441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p:nvPicPr>
        <p:blipFill>
          <a:blip r:embed="rId3"/>
          <a:stretch>
            <a:fillRect/>
          </a:stretch>
        </p:blipFill>
        <p:spPr>
          <a:xfrm>
            <a:off x="23050" y="2906501"/>
            <a:ext cx="4215837" cy="2173499"/>
          </a:xfrm>
          <a:prstGeom prst="rect">
            <a:avLst/>
          </a:prstGeom>
        </p:spPr>
      </p:pic>
      <p:cxnSp>
        <p:nvCxnSpPr>
          <p:cNvPr id="6" name="Straight Arrow Connector 5"/>
          <p:cNvCxnSpPr/>
          <p:nvPr/>
        </p:nvCxnSpPr>
        <p:spPr>
          <a:xfrm flipH="1" flipV="1">
            <a:off x="6692218" y="3485800"/>
            <a:ext cx="521368" cy="588212"/>
          </a:xfrm>
          <a:prstGeom prst="straightConnector1">
            <a:avLst/>
          </a:prstGeom>
          <a:ln w="4445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4318000" y="3779906"/>
            <a:ext cx="1256632" cy="0"/>
          </a:xfrm>
          <a:prstGeom prst="straightConnector1">
            <a:avLst/>
          </a:prstGeom>
          <a:ln w="44450">
            <a:solidFill>
              <a:srgbClr val="FF0000"/>
            </a:solidFill>
            <a:prstDash val="dash"/>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91186778"/>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a:blip r:embed="rId3">
            <a:extLst>
              <a:ext uri="{28A0092B-C50C-407E-A947-70E740481C1C}">
                <a14:useLocalDpi xmlns:a14="http://schemas.microsoft.com/office/drawing/2010/main" val="0"/>
              </a:ext>
            </a:extLst>
          </a:blip>
          <a:srcRect l="26033" r="26033"/>
          <a:stretch>
            <a:fillRect/>
          </a:stretch>
        </p:blipFill>
        <p:spPr bwMode="auto">
          <a:xfrm>
            <a:off x="4910751" y="1630040"/>
            <a:ext cx="3820751" cy="46441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4"/>
          <p:cNvSpPr txBox="1">
            <a:spLocks noChangeArrowheads="1"/>
          </p:cNvSpPr>
          <p:nvPr/>
        </p:nvSpPr>
        <p:spPr>
          <a:xfrm>
            <a:off x="499979" y="721896"/>
            <a:ext cx="2895600" cy="609600"/>
          </a:xfrm>
          <a:prstGeom prst="rect">
            <a:avLst/>
          </a:prstGeom>
        </p:spPr>
        <p:txBody>
          <a:bodyPr>
            <a:normAutofit fontScale="90000" lnSpcReduction="10000"/>
          </a:bodyPr>
          <a:lstStyle>
            <a:lvl1pPr algn="l" defTabSz="457200" rtl="0" eaLnBrk="1" latinLnBrk="0" hangingPunct="1">
              <a:spcBef>
                <a:spcPct val="0"/>
              </a:spcBef>
              <a:buNone/>
              <a:defRPr sz="4000" b="0" i="0" kern="1200">
                <a:solidFill>
                  <a:schemeClr val="tx1"/>
                </a:solidFill>
                <a:latin typeface="Arial"/>
                <a:ea typeface="+mj-ea"/>
                <a:cs typeface="Arial"/>
              </a:defRPr>
            </a:lvl1pPr>
          </a:lstStyle>
          <a:p>
            <a:r>
              <a:rPr lang="en-US" smtClean="0">
                <a:solidFill>
                  <a:srgbClr val="000000"/>
                </a:solidFill>
              </a:rPr>
              <a:t>In Practice</a:t>
            </a:r>
            <a:endParaRPr lang="en-US" dirty="0" smtClean="0">
              <a:solidFill>
                <a:srgbClr val="000000"/>
              </a:solidFill>
            </a:endParaRPr>
          </a:p>
        </p:txBody>
      </p:sp>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l="28513" t="1773" r="28513" b="8865"/>
          <a:stretch>
            <a:fillRect/>
          </a:stretch>
        </p:blipFill>
        <p:spPr bwMode="auto">
          <a:xfrm>
            <a:off x="499979" y="1630040"/>
            <a:ext cx="3833299" cy="46441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32960864"/>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txBox="1">
            <a:spLocks noChangeArrowheads="1"/>
          </p:cNvSpPr>
          <p:nvPr/>
        </p:nvSpPr>
        <p:spPr>
          <a:xfrm>
            <a:off x="499979" y="721896"/>
            <a:ext cx="2895600" cy="609600"/>
          </a:xfrm>
          <a:prstGeom prst="rect">
            <a:avLst/>
          </a:prstGeom>
        </p:spPr>
        <p:txBody>
          <a:bodyPr>
            <a:normAutofit fontScale="90000" lnSpcReduction="10000"/>
          </a:bodyPr>
          <a:lstStyle>
            <a:lvl1pPr algn="l" defTabSz="457200" rtl="0" eaLnBrk="1" latinLnBrk="0" hangingPunct="1">
              <a:spcBef>
                <a:spcPct val="0"/>
              </a:spcBef>
              <a:buNone/>
              <a:defRPr sz="4000" b="0" i="0" kern="1200">
                <a:solidFill>
                  <a:schemeClr val="tx1"/>
                </a:solidFill>
                <a:latin typeface="Arial"/>
                <a:ea typeface="+mj-ea"/>
                <a:cs typeface="Arial"/>
              </a:defRPr>
            </a:lvl1pPr>
          </a:lstStyle>
          <a:p>
            <a:r>
              <a:rPr lang="en-US" smtClean="0">
                <a:solidFill>
                  <a:srgbClr val="000000"/>
                </a:solidFill>
              </a:rPr>
              <a:t>In Practice</a:t>
            </a:r>
            <a:endParaRPr lang="en-US" dirty="0" smtClean="0">
              <a:solidFill>
                <a:srgbClr val="000000"/>
              </a:solidFill>
            </a:endParaRPr>
          </a:p>
        </p:txBody>
      </p:sp>
      <p:pic>
        <p:nvPicPr>
          <p:cNvPr id="5" name="Picture 4"/>
          <p:cNvPicPr>
            <a:picLocks noChangeAspect="1"/>
          </p:cNvPicPr>
          <p:nvPr/>
        </p:nvPicPr>
        <p:blipFill>
          <a:blip r:embed="rId3"/>
          <a:stretch>
            <a:fillRect/>
          </a:stretch>
        </p:blipFill>
        <p:spPr>
          <a:xfrm>
            <a:off x="401052" y="1566287"/>
            <a:ext cx="3649579" cy="5048585"/>
          </a:xfrm>
          <a:prstGeom prst="rect">
            <a:avLst/>
          </a:prstGeom>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l="26033" r="26033"/>
          <a:stretch>
            <a:fillRect/>
          </a:stretch>
        </p:blipFill>
        <p:spPr bwMode="auto">
          <a:xfrm>
            <a:off x="4910751" y="1630040"/>
            <a:ext cx="3820751" cy="46441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79077525"/>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n-US" dirty="0" smtClean="0"/>
              <a:t>History of Stroke Treatment</a:t>
            </a:r>
            <a:endParaRPr lang="en-US" dirty="0"/>
          </a:p>
        </p:txBody>
      </p:sp>
      <p:cxnSp>
        <p:nvCxnSpPr>
          <p:cNvPr id="6" name="Straight Arrow Connector 5"/>
          <p:cNvCxnSpPr/>
          <p:nvPr/>
        </p:nvCxnSpPr>
        <p:spPr>
          <a:xfrm flipV="1">
            <a:off x="1941871" y="4440306"/>
            <a:ext cx="6586990" cy="28860"/>
          </a:xfrm>
          <a:prstGeom prst="straightConnector1">
            <a:avLst/>
          </a:prstGeom>
          <a:ln w="57150">
            <a:solidFill>
              <a:srgbClr val="000090"/>
            </a:solidFill>
            <a:tailEnd type="arrow"/>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3"/>
          <a:stretch>
            <a:fillRect/>
          </a:stretch>
        </p:blipFill>
        <p:spPr>
          <a:xfrm>
            <a:off x="118893" y="2525302"/>
            <a:ext cx="790275" cy="1104422"/>
          </a:xfrm>
          <a:prstGeom prst="rect">
            <a:avLst/>
          </a:prstGeom>
        </p:spPr>
      </p:pic>
      <p:cxnSp>
        <p:nvCxnSpPr>
          <p:cNvPr id="12" name="Straight Connector 11"/>
          <p:cNvCxnSpPr/>
          <p:nvPr/>
        </p:nvCxnSpPr>
        <p:spPr>
          <a:xfrm flipV="1">
            <a:off x="462812" y="4074852"/>
            <a:ext cx="0" cy="524696"/>
          </a:xfrm>
          <a:prstGeom prst="line">
            <a:avLst/>
          </a:prstGeom>
          <a:ln w="44450">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3245942" y="4036778"/>
            <a:ext cx="0" cy="524696"/>
          </a:xfrm>
          <a:prstGeom prst="line">
            <a:avLst/>
          </a:prstGeom>
          <a:ln w="44450">
            <a:solidFill>
              <a:srgbClr val="00009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21773" y="3629725"/>
            <a:ext cx="787395" cy="369332"/>
          </a:xfrm>
          <a:prstGeom prst="rect">
            <a:avLst/>
          </a:prstGeom>
          <a:noFill/>
        </p:spPr>
        <p:txBody>
          <a:bodyPr wrap="none" rtlCol="0">
            <a:spAutoFit/>
          </a:bodyPr>
          <a:lstStyle/>
          <a:p>
            <a:r>
              <a:rPr lang="en-US" dirty="0" smtClean="0"/>
              <a:t>400BC</a:t>
            </a:r>
            <a:endParaRPr lang="en-US" dirty="0"/>
          </a:p>
        </p:txBody>
      </p:sp>
      <p:sp>
        <p:nvSpPr>
          <p:cNvPr id="8" name="TextBox 7"/>
          <p:cNvSpPr txBox="1"/>
          <p:nvPr/>
        </p:nvSpPr>
        <p:spPr>
          <a:xfrm>
            <a:off x="2919620" y="3698447"/>
            <a:ext cx="652643" cy="369332"/>
          </a:xfrm>
          <a:prstGeom prst="rect">
            <a:avLst/>
          </a:prstGeom>
          <a:noFill/>
        </p:spPr>
        <p:txBody>
          <a:bodyPr wrap="none" rtlCol="0">
            <a:spAutoFit/>
          </a:bodyPr>
          <a:lstStyle/>
          <a:p>
            <a:r>
              <a:rPr lang="en-US" dirty="0" smtClean="0"/>
              <a:t>1995</a:t>
            </a:r>
            <a:endParaRPr lang="en-US" dirty="0"/>
          </a:p>
        </p:txBody>
      </p:sp>
      <p:cxnSp>
        <p:nvCxnSpPr>
          <p:cNvPr id="17" name="Straight Connector 16"/>
          <p:cNvCxnSpPr/>
          <p:nvPr/>
        </p:nvCxnSpPr>
        <p:spPr>
          <a:xfrm flipV="1">
            <a:off x="3248698" y="3391128"/>
            <a:ext cx="236979" cy="330393"/>
          </a:xfrm>
          <a:prstGeom prst="line">
            <a:avLst/>
          </a:prstGeom>
          <a:ln w="44450">
            <a:solidFill>
              <a:srgbClr val="000090"/>
            </a:solidFill>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rot="18670030">
            <a:off x="3133638" y="2568145"/>
            <a:ext cx="1605878" cy="461665"/>
          </a:xfrm>
          <a:prstGeom prst="rect">
            <a:avLst/>
          </a:prstGeom>
          <a:noFill/>
        </p:spPr>
        <p:txBody>
          <a:bodyPr wrap="none" rtlCol="0">
            <a:spAutoFit/>
          </a:bodyPr>
          <a:lstStyle/>
          <a:p>
            <a:r>
              <a:rPr lang="en-US" sz="2400" dirty="0" smtClean="0"/>
              <a:t>NINDS Trial</a:t>
            </a:r>
            <a:endParaRPr lang="en-US" sz="2400" dirty="0"/>
          </a:p>
        </p:txBody>
      </p:sp>
      <p:cxnSp>
        <p:nvCxnSpPr>
          <p:cNvPr id="20" name="Straight Connector 19"/>
          <p:cNvCxnSpPr/>
          <p:nvPr/>
        </p:nvCxnSpPr>
        <p:spPr>
          <a:xfrm flipV="1">
            <a:off x="5071913" y="4039870"/>
            <a:ext cx="0" cy="524696"/>
          </a:xfrm>
          <a:prstGeom prst="line">
            <a:avLst/>
          </a:prstGeom>
          <a:ln w="44450">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5071913" y="3404605"/>
            <a:ext cx="236979" cy="330393"/>
          </a:xfrm>
          <a:prstGeom prst="line">
            <a:avLst/>
          </a:prstGeom>
          <a:ln w="44450">
            <a:solidFill>
              <a:srgbClr val="000090"/>
            </a:solidFill>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4745591" y="3719470"/>
            <a:ext cx="652643" cy="369332"/>
          </a:xfrm>
          <a:prstGeom prst="rect">
            <a:avLst/>
          </a:prstGeom>
          <a:noFill/>
        </p:spPr>
        <p:txBody>
          <a:bodyPr wrap="none" rtlCol="0">
            <a:spAutoFit/>
          </a:bodyPr>
          <a:lstStyle/>
          <a:p>
            <a:r>
              <a:rPr lang="en-US" dirty="0" smtClean="0"/>
              <a:t>2008</a:t>
            </a:r>
            <a:endParaRPr lang="en-US" dirty="0"/>
          </a:p>
        </p:txBody>
      </p:sp>
      <p:sp>
        <p:nvSpPr>
          <p:cNvPr id="24" name="TextBox 23"/>
          <p:cNvSpPr txBox="1"/>
          <p:nvPr/>
        </p:nvSpPr>
        <p:spPr>
          <a:xfrm rot="18670030">
            <a:off x="5030011" y="2697511"/>
            <a:ext cx="1262184" cy="461665"/>
          </a:xfrm>
          <a:prstGeom prst="rect">
            <a:avLst/>
          </a:prstGeom>
          <a:noFill/>
        </p:spPr>
        <p:txBody>
          <a:bodyPr wrap="none" rtlCol="0">
            <a:spAutoFit/>
          </a:bodyPr>
          <a:lstStyle/>
          <a:p>
            <a:r>
              <a:rPr lang="en-US" sz="2400" dirty="0" smtClean="0"/>
              <a:t>ECASS III</a:t>
            </a:r>
            <a:endParaRPr lang="en-US" sz="2400" dirty="0"/>
          </a:p>
        </p:txBody>
      </p:sp>
      <p:cxnSp>
        <p:nvCxnSpPr>
          <p:cNvPr id="21" name="Straight Connector 20"/>
          <p:cNvCxnSpPr/>
          <p:nvPr/>
        </p:nvCxnSpPr>
        <p:spPr>
          <a:xfrm flipV="1">
            <a:off x="6024602" y="4325862"/>
            <a:ext cx="0" cy="524696"/>
          </a:xfrm>
          <a:prstGeom prst="line">
            <a:avLst/>
          </a:prstGeom>
          <a:ln w="44450">
            <a:solidFill>
              <a:srgbClr val="000090"/>
            </a:solidFill>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5698280" y="4784823"/>
            <a:ext cx="652643" cy="369332"/>
          </a:xfrm>
          <a:prstGeom prst="rect">
            <a:avLst/>
          </a:prstGeom>
          <a:noFill/>
        </p:spPr>
        <p:txBody>
          <a:bodyPr wrap="none" rtlCol="0">
            <a:spAutoFit/>
          </a:bodyPr>
          <a:lstStyle/>
          <a:p>
            <a:r>
              <a:rPr lang="en-US" dirty="0" smtClean="0"/>
              <a:t>2013</a:t>
            </a:r>
            <a:endParaRPr lang="en-US" dirty="0"/>
          </a:p>
        </p:txBody>
      </p:sp>
      <p:cxnSp>
        <p:nvCxnSpPr>
          <p:cNvPr id="27" name="Straight Connector 26"/>
          <p:cNvCxnSpPr/>
          <p:nvPr/>
        </p:nvCxnSpPr>
        <p:spPr>
          <a:xfrm flipV="1">
            <a:off x="5777336" y="5122783"/>
            <a:ext cx="236979" cy="330393"/>
          </a:xfrm>
          <a:prstGeom prst="line">
            <a:avLst/>
          </a:prstGeom>
          <a:ln w="44450">
            <a:solidFill>
              <a:srgbClr val="000090"/>
            </a:solidFill>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rot="18670030">
            <a:off x="4325195" y="5695630"/>
            <a:ext cx="1570111" cy="461665"/>
          </a:xfrm>
          <a:prstGeom prst="rect">
            <a:avLst/>
          </a:prstGeom>
          <a:noFill/>
        </p:spPr>
        <p:txBody>
          <a:bodyPr wrap="none" rtlCol="0">
            <a:spAutoFit/>
          </a:bodyPr>
          <a:lstStyle/>
          <a:p>
            <a:r>
              <a:rPr lang="en-US" sz="2400" dirty="0" smtClean="0"/>
              <a:t>MR Rescue</a:t>
            </a:r>
            <a:endParaRPr lang="en-US" sz="2400" dirty="0"/>
          </a:p>
        </p:txBody>
      </p:sp>
      <p:sp>
        <p:nvSpPr>
          <p:cNvPr id="29" name="TextBox 28"/>
          <p:cNvSpPr txBox="1"/>
          <p:nvPr/>
        </p:nvSpPr>
        <p:spPr>
          <a:xfrm rot="18670030">
            <a:off x="5002036" y="5622271"/>
            <a:ext cx="968985" cy="461665"/>
          </a:xfrm>
          <a:prstGeom prst="rect">
            <a:avLst/>
          </a:prstGeom>
          <a:noFill/>
        </p:spPr>
        <p:txBody>
          <a:bodyPr wrap="none" rtlCol="0">
            <a:spAutoFit/>
          </a:bodyPr>
          <a:lstStyle/>
          <a:p>
            <a:r>
              <a:rPr lang="en-US" sz="2400" dirty="0" smtClean="0"/>
              <a:t>IMS III</a:t>
            </a:r>
            <a:endParaRPr lang="en-US" sz="2400" dirty="0"/>
          </a:p>
        </p:txBody>
      </p:sp>
      <p:sp>
        <p:nvSpPr>
          <p:cNvPr id="30" name="TextBox 29"/>
          <p:cNvSpPr txBox="1"/>
          <p:nvPr/>
        </p:nvSpPr>
        <p:spPr>
          <a:xfrm rot="18670030">
            <a:off x="4956734" y="5775090"/>
            <a:ext cx="1356411" cy="461665"/>
          </a:xfrm>
          <a:prstGeom prst="rect">
            <a:avLst/>
          </a:prstGeom>
          <a:noFill/>
        </p:spPr>
        <p:txBody>
          <a:bodyPr wrap="none" rtlCol="0">
            <a:spAutoFit/>
          </a:bodyPr>
          <a:lstStyle/>
          <a:p>
            <a:r>
              <a:rPr lang="en-US" sz="2400" dirty="0" smtClean="0"/>
              <a:t>Synthesis</a:t>
            </a:r>
            <a:endParaRPr lang="en-US" sz="2400" dirty="0"/>
          </a:p>
        </p:txBody>
      </p:sp>
      <p:cxnSp>
        <p:nvCxnSpPr>
          <p:cNvPr id="32" name="Straight Connector 31"/>
          <p:cNvCxnSpPr/>
          <p:nvPr/>
        </p:nvCxnSpPr>
        <p:spPr>
          <a:xfrm flipV="1">
            <a:off x="6380945" y="4055398"/>
            <a:ext cx="0" cy="524696"/>
          </a:xfrm>
          <a:prstGeom prst="line">
            <a:avLst/>
          </a:prstGeom>
          <a:ln w="44450">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6380945" y="3420133"/>
            <a:ext cx="236979" cy="330393"/>
          </a:xfrm>
          <a:prstGeom prst="line">
            <a:avLst/>
          </a:prstGeom>
          <a:ln w="44450">
            <a:solidFill>
              <a:srgbClr val="000090"/>
            </a:solidFill>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6054623" y="3734998"/>
            <a:ext cx="652643" cy="369332"/>
          </a:xfrm>
          <a:prstGeom prst="rect">
            <a:avLst/>
          </a:prstGeom>
          <a:noFill/>
        </p:spPr>
        <p:txBody>
          <a:bodyPr wrap="none" rtlCol="0">
            <a:spAutoFit/>
          </a:bodyPr>
          <a:lstStyle/>
          <a:p>
            <a:r>
              <a:rPr lang="en-US" dirty="0" smtClean="0"/>
              <a:t>2015</a:t>
            </a:r>
            <a:endParaRPr lang="en-US" dirty="0"/>
          </a:p>
        </p:txBody>
      </p:sp>
      <p:sp>
        <p:nvSpPr>
          <p:cNvPr id="36" name="TextBox 35"/>
          <p:cNvSpPr txBox="1"/>
          <p:nvPr/>
        </p:nvSpPr>
        <p:spPr>
          <a:xfrm rot="18670030">
            <a:off x="6148992" y="2281989"/>
            <a:ext cx="2350674" cy="461665"/>
          </a:xfrm>
          <a:prstGeom prst="rect">
            <a:avLst/>
          </a:prstGeom>
          <a:noFill/>
        </p:spPr>
        <p:txBody>
          <a:bodyPr wrap="none" rtlCol="0">
            <a:spAutoFit/>
          </a:bodyPr>
          <a:lstStyle/>
          <a:p>
            <a:r>
              <a:rPr lang="en-US" sz="2400" dirty="0" smtClean="0"/>
              <a:t>MR CLEAN, et. al.</a:t>
            </a:r>
            <a:endParaRPr lang="en-US" sz="2400" dirty="0"/>
          </a:p>
        </p:txBody>
      </p:sp>
      <p:cxnSp>
        <p:nvCxnSpPr>
          <p:cNvPr id="5" name="Curved Connector 4"/>
          <p:cNvCxnSpPr/>
          <p:nvPr/>
        </p:nvCxnSpPr>
        <p:spPr>
          <a:xfrm rot="5400000">
            <a:off x="1384058" y="4122719"/>
            <a:ext cx="680493" cy="610940"/>
          </a:xfrm>
          <a:prstGeom prst="curvedConnector3">
            <a:avLst>
              <a:gd name="adj1" fmla="val 50000"/>
            </a:avLst>
          </a:prstGeom>
          <a:ln w="34925">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37" name="Curved Connector 36"/>
          <p:cNvCxnSpPr/>
          <p:nvPr/>
        </p:nvCxnSpPr>
        <p:spPr>
          <a:xfrm rot="5400000">
            <a:off x="1601624" y="4161719"/>
            <a:ext cx="680493" cy="610940"/>
          </a:xfrm>
          <a:prstGeom prst="curvedConnector3">
            <a:avLst>
              <a:gd name="adj1" fmla="val 50000"/>
            </a:avLst>
          </a:prstGeom>
          <a:ln w="34925">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H="1">
            <a:off x="465394" y="4477360"/>
            <a:ext cx="1099574" cy="0"/>
          </a:xfrm>
          <a:prstGeom prst="line">
            <a:avLst/>
          </a:prstGeom>
          <a:ln w="57150">
            <a:solidFill>
              <a:srgbClr val="00009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14111421"/>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n-US" dirty="0" smtClean="0"/>
              <a:t>History of Stroke Treatment</a:t>
            </a:r>
            <a:endParaRPr lang="en-US" dirty="0"/>
          </a:p>
        </p:txBody>
      </p:sp>
      <p:cxnSp>
        <p:nvCxnSpPr>
          <p:cNvPr id="6" name="Straight Arrow Connector 5"/>
          <p:cNvCxnSpPr/>
          <p:nvPr/>
        </p:nvCxnSpPr>
        <p:spPr>
          <a:xfrm flipV="1">
            <a:off x="1941871" y="4440306"/>
            <a:ext cx="6586990" cy="28860"/>
          </a:xfrm>
          <a:prstGeom prst="straightConnector1">
            <a:avLst/>
          </a:prstGeom>
          <a:ln w="57150">
            <a:solidFill>
              <a:srgbClr val="000090"/>
            </a:solidFill>
            <a:tailEnd type="arrow"/>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3"/>
          <a:stretch>
            <a:fillRect/>
          </a:stretch>
        </p:blipFill>
        <p:spPr>
          <a:xfrm>
            <a:off x="118893" y="2525302"/>
            <a:ext cx="790275" cy="1104422"/>
          </a:xfrm>
          <a:prstGeom prst="rect">
            <a:avLst/>
          </a:prstGeom>
        </p:spPr>
      </p:pic>
      <p:cxnSp>
        <p:nvCxnSpPr>
          <p:cNvPr id="12" name="Straight Connector 11"/>
          <p:cNvCxnSpPr/>
          <p:nvPr/>
        </p:nvCxnSpPr>
        <p:spPr>
          <a:xfrm flipV="1">
            <a:off x="462812" y="4074852"/>
            <a:ext cx="0" cy="524696"/>
          </a:xfrm>
          <a:prstGeom prst="line">
            <a:avLst/>
          </a:prstGeom>
          <a:ln w="44450">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3245942" y="4036778"/>
            <a:ext cx="0" cy="524696"/>
          </a:xfrm>
          <a:prstGeom prst="line">
            <a:avLst/>
          </a:prstGeom>
          <a:ln w="44450">
            <a:solidFill>
              <a:srgbClr val="00009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21773" y="3629725"/>
            <a:ext cx="787395" cy="369332"/>
          </a:xfrm>
          <a:prstGeom prst="rect">
            <a:avLst/>
          </a:prstGeom>
          <a:noFill/>
        </p:spPr>
        <p:txBody>
          <a:bodyPr wrap="none" rtlCol="0">
            <a:spAutoFit/>
          </a:bodyPr>
          <a:lstStyle/>
          <a:p>
            <a:r>
              <a:rPr lang="en-US" dirty="0" smtClean="0"/>
              <a:t>400BC</a:t>
            </a:r>
            <a:endParaRPr lang="en-US" dirty="0"/>
          </a:p>
        </p:txBody>
      </p:sp>
      <p:sp>
        <p:nvSpPr>
          <p:cNvPr id="8" name="TextBox 7"/>
          <p:cNvSpPr txBox="1"/>
          <p:nvPr/>
        </p:nvSpPr>
        <p:spPr>
          <a:xfrm>
            <a:off x="2919620" y="3698447"/>
            <a:ext cx="652643" cy="369332"/>
          </a:xfrm>
          <a:prstGeom prst="rect">
            <a:avLst/>
          </a:prstGeom>
          <a:noFill/>
        </p:spPr>
        <p:txBody>
          <a:bodyPr wrap="none" rtlCol="0">
            <a:spAutoFit/>
          </a:bodyPr>
          <a:lstStyle/>
          <a:p>
            <a:r>
              <a:rPr lang="en-US" dirty="0" smtClean="0"/>
              <a:t>1995</a:t>
            </a:r>
            <a:endParaRPr lang="en-US" dirty="0"/>
          </a:p>
        </p:txBody>
      </p:sp>
      <p:cxnSp>
        <p:nvCxnSpPr>
          <p:cNvPr id="17" name="Straight Connector 16"/>
          <p:cNvCxnSpPr/>
          <p:nvPr/>
        </p:nvCxnSpPr>
        <p:spPr>
          <a:xfrm flipV="1">
            <a:off x="3248698" y="3391128"/>
            <a:ext cx="236979" cy="330393"/>
          </a:xfrm>
          <a:prstGeom prst="line">
            <a:avLst/>
          </a:prstGeom>
          <a:ln w="44450">
            <a:solidFill>
              <a:srgbClr val="000090"/>
            </a:solidFill>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rot="18670030">
            <a:off x="3259437" y="2805539"/>
            <a:ext cx="954107" cy="461665"/>
          </a:xfrm>
          <a:prstGeom prst="rect">
            <a:avLst/>
          </a:prstGeom>
          <a:noFill/>
        </p:spPr>
        <p:txBody>
          <a:bodyPr wrap="none" rtlCol="0">
            <a:spAutoFit/>
          </a:bodyPr>
          <a:lstStyle/>
          <a:p>
            <a:r>
              <a:rPr lang="en-US" sz="2400" dirty="0" smtClean="0"/>
              <a:t>IV </a:t>
            </a:r>
            <a:r>
              <a:rPr lang="en-US" sz="2400" dirty="0" err="1" smtClean="0"/>
              <a:t>tPA</a:t>
            </a:r>
            <a:endParaRPr lang="en-US" sz="2400" dirty="0"/>
          </a:p>
        </p:txBody>
      </p:sp>
      <p:cxnSp>
        <p:nvCxnSpPr>
          <p:cNvPr id="20" name="Straight Connector 19"/>
          <p:cNvCxnSpPr/>
          <p:nvPr/>
        </p:nvCxnSpPr>
        <p:spPr>
          <a:xfrm flipV="1">
            <a:off x="5071913" y="4039870"/>
            <a:ext cx="0" cy="524696"/>
          </a:xfrm>
          <a:prstGeom prst="line">
            <a:avLst/>
          </a:prstGeom>
          <a:ln w="44450">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5071913" y="3404605"/>
            <a:ext cx="236979" cy="330393"/>
          </a:xfrm>
          <a:prstGeom prst="line">
            <a:avLst/>
          </a:prstGeom>
          <a:ln w="44450">
            <a:solidFill>
              <a:srgbClr val="000090"/>
            </a:solidFill>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4745591" y="3719470"/>
            <a:ext cx="652643" cy="369332"/>
          </a:xfrm>
          <a:prstGeom prst="rect">
            <a:avLst/>
          </a:prstGeom>
          <a:noFill/>
        </p:spPr>
        <p:txBody>
          <a:bodyPr wrap="none" rtlCol="0">
            <a:spAutoFit/>
          </a:bodyPr>
          <a:lstStyle/>
          <a:p>
            <a:r>
              <a:rPr lang="en-US" dirty="0" smtClean="0"/>
              <a:t>2008</a:t>
            </a:r>
            <a:endParaRPr lang="en-US" dirty="0"/>
          </a:p>
        </p:txBody>
      </p:sp>
      <p:sp>
        <p:nvSpPr>
          <p:cNvPr id="24" name="TextBox 23"/>
          <p:cNvSpPr txBox="1"/>
          <p:nvPr/>
        </p:nvSpPr>
        <p:spPr>
          <a:xfrm rot="18670030">
            <a:off x="4817687" y="2295999"/>
            <a:ext cx="2313454" cy="461665"/>
          </a:xfrm>
          <a:prstGeom prst="rect">
            <a:avLst/>
          </a:prstGeom>
          <a:noFill/>
        </p:spPr>
        <p:txBody>
          <a:bodyPr wrap="none" rtlCol="0">
            <a:spAutoFit/>
          </a:bodyPr>
          <a:lstStyle/>
          <a:p>
            <a:r>
              <a:rPr lang="en-US" sz="2400" dirty="0" smtClean="0"/>
              <a:t>4.5h </a:t>
            </a:r>
            <a:r>
              <a:rPr lang="en-US" sz="2400" dirty="0" err="1" smtClean="0"/>
              <a:t>tPA</a:t>
            </a:r>
            <a:r>
              <a:rPr lang="en-US" sz="2400" dirty="0" smtClean="0"/>
              <a:t> window</a:t>
            </a:r>
            <a:endParaRPr lang="en-US" sz="2400" dirty="0"/>
          </a:p>
        </p:txBody>
      </p:sp>
      <p:cxnSp>
        <p:nvCxnSpPr>
          <p:cNvPr id="21" name="Straight Connector 20"/>
          <p:cNvCxnSpPr/>
          <p:nvPr/>
        </p:nvCxnSpPr>
        <p:spPr>
          <a:xfrm flipV="1">
            <a:off x="6024602" y="4325862"/>
            <a:ext cx="0" cy="524696"/>
          </a:xfrm>
          <a:prstGeom prst="line">
            <a:avLst/>
          </a:prstGeom>
          <a:ln w="44450">
            <a:solidFill>
              <a:srgbClr val="000090"/>
            </a:solidFill>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5698280" y="4784823"/>
            <a:ext cx="652643" cy="369332"/>
          </a:xfrm>
          <a:prstGeom prst="rect">
            <a:avLst/>
          </a:prstGeom>
          <a:noFill/>
        </p:spPr>
        <p:txBody>
          <a:bodyPr wrap="none" rtlCol="0">
            <a:spAutoFit/>
          </a:bodyPr>
          <a:lstStyle/>
          <a:p>
            <a:r>
              <a:rPr lang="en-US" dirty="0" smtClean="0"/>
              <a:t>2013</a:t>
            </a:r>
            <a:endParaRPr lang="en-US" dirty="0"/>
          </a:p>
        </p:txBody>
      </p:sp>
      <p:cxnSp>
        <p:nvCxnSpPr>
          <p:cNvPr id="27" name="Straight Connector 26"/>
          <p:cNvCxnSpPr/>
          <p:nvPr/>
        </p:nvCxnSpPr>
        <p:spPr>
          <a:xfrm flipV="1">
            <a:off x="5777336" y="5122783"/>
            <a:ext cx="236979" cy="330393"/>
          </a:xfrm>
          <a:prstGeom prst="line">
            <a:avLst/>
          </a:prstGeom>
          <a:ln w="44450">
            <a:solidFill>
              <a:srgbClr val="000090"/>
            </a:solidFill>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rot="18610829">
            <a:off x="4474769" y="5639690"/>
            <a:ext cx="1668245" cy="830997"/>
          </a:xfrm>
          <a:prstGeom prst="rect">
            <a:avLst/>
          </a:prstGeom>
          <a:noFill/>
        </p:spPr>
        <p:txBody>
          <a:bodyPr wrap="none" rtlCol="0">
            <a:spAutoFit/>
          </a:bodyPr>
          <a:lstStyle/>
          <a:p>
            <a:r>
              <a:rPr lang="en-US" sz="2400" dirty="0" smtClean="0"/>
              <a:t>EVT doesn’t </a:t>
            </a:r>
            <a:br>
              <a:rPr lang="en-US" sz="2400" dirty="0" smtClean="0"/>
            </a:br>
            <a:r>
              <a:rPr lang="en-US" sz="2400" dirty="0" smtClean="0"/>
              <a:t>     work</a:t>
            </a:r>
            <a:endParaRPr lang="en-US" sz="2400" dirty="0"/>
          </a:p>
        </p:txBody>
      </p:sp>
      <p:cxnSp>
        <p:nvCxnSpPr>
          <p:cNvPr id="32" name="Straight Connector 31"/>
          <p:cNvCxnSpPr/>
          <p:nvPr/>
        </p:nvCxnSpPr>
        <p:spPr>
          <a:xfrm flipV="1">
            <a:off x="6380945" y="4055398"/>
            <a:ext cx="0" cy="524696"/>
          </a:xfrm>
          <a:prstGeom prst="line">
            <a:avLst/>
          </a:prstGeom>
          <a:ln w="44450">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6380945" y="3420133"/>
            <a:ext cx="236979" cy="330393"/>
          </a:xfrm>
          <a:prstGeom prst="line">
            <a:avLst/>
          </a:prstGeom>
          <a:ln w="44450">
            <a:solidFill>
              <a:srgbClr val="000090"/>
            </a:solidFill>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6054623" y="3734998"/>
            <a:ext cx="652643" cy="369332"/>
          </a:xfrm>
          <a:prstGeom prst="rect">
            <a:avLst/>
          </a:prstGeom>
          <a:noFill/>
        </p:spPr>
        <p:txBody>
          <a:bodyPr wrap="none" rtlCol="0">
            <a:spAutoFit/>
          </a:bodyPr>
          <a:lstStyle/>
          <a:p>
            <a:r>
              <a:rPr lang="en-US" dirty="0" smtClean="0"/>
              <a:t>2015</a:t>
            </a:r>
            <a:endParaRPr lang="en-US" dirty="0"/>
          </a:p>
        </p:txBody>
      </p:sp>
      <p:sp>
        <p:nvSpPr>
          <p:cNvPr id="36" name="TextBox 35"/>
          <p:cNvSpPr txBox="1"/>
          <p:nvPr/>
        </p:nvSpPr>
        <p:spPr>
          <a:xfrm rot="18653931">
            <a:off x="6289037" y="2605524"/>
            <a:ext cx="1633079" cy="461665"/>
          </a:xfrm>
          <a:prstGeom prst="rect">
            <a:avLst/>
          </a:prstGeom>
          <a:noFill/>
        </p:spPr>
        <p:txBody>
          <a:bodyPr wrap="none" rtlCol="0">
            <a:spAutoFit/>
          </a:bodyPr>
          <a:lstStyle/>
          <a:p>
            <a:r>
              <a:rPr lang="en-US" sz="2400" dirty="0" smtClean="0"/>
              <a:t>EVT Works!</a:t>
            </a:r>
            <a:endParaRPr lang="en-US" sz="2400" dirty="0"/>
          </a:p>
        </p:txBody>
      </p:sp>
      <p:cxnSp>
        <p:nvCxnSpPr>
          <p:cNvPr id="5" name="Curved Connector 4"/>
          <p:cNvCxnSpPr/>
          <p:nvPr/>
        </p:nvCxnSpPr>
        <p:spPr>
          <a:xfrm rot="5400000">
            <a:off x="1384058" y="4122719"/>
            <a:ext cx="680493" cy="610940"/>
          </a:xfrm>
          <a:prstGeom prst="curvedConnector3">
            <a:avLst>
              <a:gd name="adj1" fmla="val 50000"/>
            </a:avLst>
          </a:prstGeom>
          <a:ln w="34925">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37" name="Curved Connector 36"/>
          <p:cNvCxnSpPr/>
          <p:nvPr/>
        </p:nvCxnSpPr>
        <p:spPr>
          <a:xfrm rot="5400000">
            <a:off x="1601624" y="4161719"/>
            <a:ext cx="680493" cy="610940"/>
          </a:xfrm>
          <a:prstGeom prst="curvedConnector3">
            <a:avLst>
              <a:gd name="adj1" fmla="val 50000"/>
            </a:avLst>
          </a:prstGeom>
          <a:ln w="34925">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H="1">
            <a:off x="465394" y="4477360"/>
            <a:ext cx="1099574" cy="0"/>
          </a:xfrm>
          <a:prstGeom prst="line">
            <a:avLst/>
          </a:prstGeom>
          <a:ln w="57150">
            <a:solidFill>
              <a:srgbClr val="00009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67250507"/>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800450"/>
            <a:ext cx="8229600" cy="3429000"/>
          </a:xfrm>
        </p:spPr>
        <p:txBody>
          <a:bodyPr>
            <a:noAutofit/>
          </a:bodyPr>
          <a:lstStyle/>
          <a:p>
            <a:pPr marL="0" indent="-571500">
              <a:buFont typeface="Wingdings" charset="2"/>
              <a:buChar char="§"/>
            </a:pPr>
            <a:r>
              <a:rPr lang="en-US" sz="2400" dirty="0" smtClean="0"/>
              <a:t>A leading cause of long-term disability</a:t>
            </a:r>
          </a:p>
          <a:p>
            <a:pPr marL="800100" lvl="2" indent="-571500">
              <a:buFont typeface="Wingdings" charset="2"/>
              <a:buChar char="§"/>
            </a:pPr>
            <a:r>
              <a:rPr lang="en-US" dirty="0" smtClean="0"/>
              <a:t>Decreases mobility in &gt;50% of survivors &gt;65yo</a:t>
            </a:r>
          </a:p>
          <a:p>
            <a:pPr>
              <a:buFont typeface="Wingdings" charset="2"/>
              <a:buChar char="§"/>
            </a:pPr>
            <a:r>
              <a:rPr lang="en-US" sz="2400" dirty="0" smtClean="0"/>
              <a:t>Cost to the US estimated at $34 billion each year</a:t>
            </a:r>
          </a:p>
          <a:p>
            <a:pPr>
              <a:buFont typeface="Wingdings" charset="2"/>
              <a:buChar char="§"/>
            </a:pPr>
            <a:r>
              <a:rPr lang="en-US" sz="2400" dirty="0" smtClean="0"/>
              <a:t>Risk of having a stroke is nearly twice as high for African Americans than for whites</a:t>
            </a:r>
          </a:p>
          <a:p>
            <a:pPr lvl="1">
              <a:buFont typeface="Wingdings" charset="2"/>
              <a:buChar char="§"/>
            </a:pPr>
            <a:r>
              <a:rPr lang="en-US" sz="2400" dirty="0" smtClean="0"/>
              <a:t>AA’s have the highest rate of death due to stroke</a:t>
            </a:r>
          </a:p>
          <a:p>
            <a:pPr>
              <a:buFont typeface="Wingdings" charset="2"/>
              <a:buChar char="§"/>
            </a:pPr>
            <a:r>
              <a:rPr lang="en-US" sz="2400" dirty="0" smtClean="0"/>
              <a:t>Hispanics’ death rates have increased since 2013</a:t>
            </a:r>
          </a:p>
          <a:p>
            <a:pPr marL="0" indent="0">
              <a:buNone/>
            </a:pPr>
            <a:endParaRPr lang="en-US" sz="2400" dirty="0"/>
          </a:p>
        </p:txBody>
      </p:sp>
      <p:sp>
        <p:nvSpPr>
          <p:cNvPr id="4" name="Slide Number Placeholder 3"/>
          <p:cNvSpPr>
            <a:spLocks noGrp="1"/>
          </p:cNvSpPr>
          <p:nvPr>
            <p:ph type="sldNum" sz="quarter" idx="4294967295"/>
          </p:nvPr>
        </p:nvSpPr>
        <p:spPr>
          <a:xfrm>
            <a:off x="8386763" y="6337300"/>
            <a:ext cx="757237" cy="365125"/>
          </a:xfrm>
          <a:prstGeom prst="rect">
            <a:avLst/>
          </a:prstGeom>
        </p:spPr>
        <p:txBody>
          <a:bodyPr/>
          <a:lstStyle/>
          <a:p>
            <a:fld id="{4F61E49A-B754-4595-A848-F4137009DDF4}" type="slidenum">
              <a:rPr lang="en-US" smtClean="0">
                <a:solidFill>
                  <a:srgbClr val="58595B"/>
                </a:solidFill>
              </a:rPr>
              <a:pPr/>
              <a:t>7</a:t>
            </a:fld>
            <a:endParaRPr lang="en-US" dirty="0">
              <a:solidFill>
                <a:srgbClr val="58595B"/>
              </a:solidFill>
            </a:endParaRPr>
          </a:p>
        </p:txBody>
      </p:sp>
      <p:sp>
        <p:nvSpPr>
          <p:cNvPr id="11" name="Title 1"/>
          <p:cNvSpPr>
            <a:spLocks noGrp="1"/>
          </p:cNvSpPr>
          <p:nvPr>
            <p:ph type="title"/>
          </p:nvPr>
        </p:nvSpPr>
        <p:spPr>
          <a:xfrm>
            <a:off x="152400" y="760230"/>
            <a:ext cx="8229600" cy="1143000"/>
          </a:xfrm>
        </p:spPr>
        <p:txBody>
          <a:bodyPr/>
          <a:lstStyle/>
          <a:p>
            <a:r>
              <a:rPr lang="en-US" dirty="0" smtClean="0">
                <a:solidFill>
                  <a:srgbClr val="000000"/>
                </a:solidFill>
              </a:rPr>
              <a:t>Impact of Stroke in the USA</a:t>
            </a:r>
            <a:endParaRPr lang="en-US" dirty="0">
              <a:solidFill>
                <a:srgbClr val="000000"/>
              </a:solidFill>
            </a:endParaRPr>
          </a:p>
        </p:txBody>
      </p:sp>
      <p:sp>
        <p:nvSpPr>
          <p:cNvPr id="12" name="TextBox 11"/>
          <p:cNvSpPr txBox="1"/>
          <p:nvPr/>
        </p:nvSpPr>
        <p:spPr>
          <a:xfrm>
            <a:off x="152400" y="6560818"/>
            <a:ext cx="2609608" cy="276999"/>
          </a:xfrm>
          <a:prstGeom prst="rect">
            <a:avLst/>
          </a:prstGeom>
          <a:noFill/>
        </p:spPr>
        <p:txBody>
          <a:bodyPr wrap="none" rtlCol="0">
            <a:spAutoFit/>
          </a:bodyPr>
          <a:lstStyle/>
          <a:p>
            <a:r>
              <a:rPr lang="en-US" sz="1200" dirty="0"/>
              <a:t>https://</a:t>
            </a:r>
            <a:r>
              <a:rPr lang="en-US" sz="1200" dirty="0" err="1"/>
              <a:t>www.cdc.gov</a:t>
            </a:r>
            <a:r>
              <a:rPr lang="en-US" sz="1200" dirty="0"/>
              <a:t>/stroke/</a:t>
            </a:r>
            <a:r>
              <a:rPr lang="en-US" sz="1200" dirty="0" err="1"/>
              <a:t>facts.htm</a:t>
            </a:r>
            <a:endParaRPr lang="en-US" sz="1200" dirty="0"/>
          </a:p>
        </p:txBody>
      </p:sp>
    </p:spTree>
    <p:extLst>
      <p:ext uri="{BB962C8B-B14F-4D97-AF65-F5344CB8AC3E}">
        <p14:creationId xmlns:p14="http://schemas.microsoft.com/office/powerpoint/2010/main" val="572000956"/>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 New Dawn in Stroke Care</a:t>
            </a:r>
            <a:endParaRPr lang="en-US" dirty="0"/>
          </a:p>
        </p:txBody>
      </p:sp>
      <p:pic>
        <p:nvPicPr>
          <p:cNvPr id="6" name="Picture 5"/>
          <p:cNvPicPr>
            <a:picLocks noChangeAspect="1"/>
          </p:cNvPicPr>
          <p:nvPr/>
        </p:nvPicPr>
        <p:blipFill>
          <a:blip r:embed="rId3"/>
          <a:stretch>
            <a:fillRect/>
          </a:stretch>
        </p:blipFill>
        <p:spPr>
          <a:xfrm>
            <a:off x="1562768" y="1417637"/>
            <a:ext cx="6032500" cy="2984500"/>
          </a:xfrm>
          <a:prstGeom prst="rect">
            <a:avLst/>
          </a:prstGeom>
        </p:spPr>
      </p:pic>
    </p:spTree>
    <p:extLst>
      <p:ext uri="{BB962C8B-B14F-4D97-AF65-F5344CB8AC3E}">
        <p14:creationId xmlns:p14="http://schemas.microsoft.com/office/powerpoint/2010/main" val="847190666"/>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7096" y="1600200"/>
            <a:ext cx="8229600" cy="4525963"/>
          </a:xfrm>
        </p:spPr>
        <p:txBody>
          <a:bodyPr>
            <a:normAutofit lnSpcReduction="10000"/>
          </a:bodyPr>
          <a:lstStyle/>
          <a:p>
            <a:r>
              <a:rPr lang="en-US" dirty="0" smtClean="0"/>
              <a:t>Driving factors for DAWN and DEFUSE3</a:t>
            </a:r>
          </a:p>
          <a:p>
            <a:pPr lvl="1"/>
            <a:r>
              <a:rPr lang="en-US" dirty="0" smtClean="0"/>
              <a:t>What to do with ‘wake up strokes’</a:t>
            </a:r>
          </a:p>
          <a:p>
            <a:pPr lvl="1"/>
            <a:r>
              <a:rPr lang="en-US" dirty="0"/>
              <a:t>S</a:t>
            </a:r>
            <a:r>
              <a:rPr lang="en-US" dirty="0" smtClean="0"/>
              <a:t>ignal in previous trials that EVT, in specific cases, may be beneficial later than 6h</a:t>
            </a:r>
          </a:p>
          <a:p>
            <a:pPr lvl="1"/>
            <a:r>
              <a:rPr lang="en-US" dirty="0" smtClean="0"/>
              <a:t>Imaging-exam mismatch</a:t>
            </a:r>
          </a:p>
          <a:p>
            <a:pPr algn="ctr"/>
            <a:r>
              <a:rPr lang="en-US" dirty="0">
                <a:solidFill>
                  <a:srgbClr val="DD6822"/>
                </a:solidFill>
              </a:rPr>
              <a:t/>
            </a:r>
            <a:br>
              <a:rPr lang="en-US" dirty="0">
                <a:solidFill>
                  <a:srgbClr val="DD6822"/>
                </a:solidFill>
              </a:rPr>
            </a:br>
            <a:r>
              <a:rPr lang="en-US" dirty="0" smtClean="0">
                <a:solidFill>
                  <a:srgbClr val="DD6822"/>
                </a:solidFill>
              </a:rPr>
              <a:t>Can </a:t>
            </a:r>
            <a:r>
              <a:rPr lang="en-US" dirty="0">
                <a:solidFill>
                  <a:srgbClr val="DD6822"/>
                </a:solidFill>
              </a:rPr>
              <a:t>we identify patients who are likely to benefit from </a:t>
            </a:r>
            <a:r>
              <a:rPr lang="en-US" dirty="0" err="1">
                <a:solidFill>
                  <a:srgbClr val="DD6822"/>
                </a:solidFill>
              </a:rPr>
              <a:t>thrombectomy</a:t>
            </a:r>
            <a:r>
              <a:rPr lang="en-US" dirty="0">
                <a:solidFill>
                  <a:srgbClr val="DD6822"/>
                </a:solidFill>
              </a:rPr>
              <a:t> even a long time after their LKN?</a:t>
            </a:r>
          </a:p>
          <a:p>
            <a:pPr marL="457200" lvl="1" indent="0">
              <a:buNone/>
            </a:pPr>
            <a:endParaRPr lang="en-US" dirty="0" smtClean="0"/>
          </a:p>
          <a:p>
            <a:endParaRPr lang="en-US" dirty="0"/>
          </a:p>
        </p:txBody>
      </p:sp>
      <p:sp>
        <p:nvSpPr>
          <p:cNvPr id="4" name="Title 1"/>
          <p:cNvSpPr>
            <a:spLocks noGrp="1"/>
          </p:cNvSpPr>
          <p:nvPr>
            <p:ph type="title"/>
          </p:nvPr>
        </p:nvSpPr>
        <p:spPr/>
        <p:txBody>
          <a:bodyPr>
            <a:normAutofit fontScale="90000"/>
          </a:bodyPr>
          <a:lstStyle/>
          <a:p>
            <a:r>
              <a:rPr lang="en-US" dirty="0" smtClean="0"/>
              <a:t>A New Dawn in Stroke Care</a:t>
            </a:r>
            <a:endParaRPr lang="en-US" dirty="0"/>
          </a:p>
        </p:txBody>
      </p:sp>
    </p:spTree>
    <p:extLst>
      <p:ext uri="{BB962C8B-B14F-4D97-AF65-F5344CB8AC3E}">
        <p14:creationId xmlns:p14="http://schemas.microsoft.com/office/powerpoint/2010/main" val="1133923788"/>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 New Dawn in Stroke Care</a:t>
            </a:r>
          </a:p>
        </p:txBody>
      </p:sp>
      <p:pic>
        <p:nvPicPr>
          <p:cNvPr id="4" name="Picture 3"/>
          <p:cNvPicPr>
            <a:picLocks noChangeAspect="1"/>
          </p:cNvPicPr>
          <p:nvPr/>
        </p:nvPicPr>
        <p:blipFill>
          <a:blip r:embed="rId3"/>
          <a:stretch>
            <a:fillRect/>
          </a:stretch>
        </p:blipFill>
        <p:spPr>
          <a:xfrm>
            <a:off x="0" y="1324061"/>
            <a:ext cx="2106477" cy="1042152"/>
          </a:xfrm>
          <a:prstGeom prst="rect">
            <a:avLst/>
          </a:prstGeom>
        </p:spPr>
      </p:pic>
      <p:pic>
        <p:nvPicPr>
          <p:cNvPr id="7" name="Picture 6"/>
          <p:cNvPicPr>
            <a:picLocks noChangeAspect="1"/>
          </p:cNvPicPr>
          <p:nvPr/>
        </p:nvPicPr>
        <p:blipFill>
          <a:blip r:embed="rId4"/>
          <a:stretch>
            <a:fillRect/>
          </a:stretch>
        </p:blipFill>
        <p:spPr>
          <a:xfrm>
            <a:off x="5030854" y="1316790"/>
            <a:ext cx="3886551" cy="2185736"/>
          </a:xfrm>
          <a:prstGeom prst="rect">
            <a:avLst/>
          </a:prstGeom>
        </p:spPr>
      </p:pic>
      <p:sp>
        <p:nvSpPr>
          <p:cNvPr id="8" name="Content Placeholder 2"/>
          <p:cNvSpPr>
            <a:spLocks noGrp="1"/>
          </p:cNvSpPr>
          <p:nvPr>
            <p:ph idx="1"/>
          </p:nvPr>
        </p:nvSpPr>
        <p:spPr>
          <a:xfrm>
            <a:off x="417096" y="2366213"/>
            <a:ext cx="8726904" cy="3759950"/>
          </a:xfrm>
        </p:spPr>
        <p:txBody>
          <a:bodyPr>
            <a:normAutofit/>
          </a:bodyPr>
          <a:lstStyle/>
          <a:p>
            <a:r>
              <a:rPr lang="en-US" sz="2400" dirty="0" smtClean="0"/>
              <a:t>PROBE design</a:t>
            </a:r>
          </a:p>
          <a:p>
            <a:r>
              <a:rPr lang="en-US" sz="2400" dirty="0" smtClean="0"/>
              <a:t>Patient selection:</a:t>
            </a:r>
          </a:p>
          <a:p>
            <a:pPr lvl="1"/>
            <a:r>
              <a:rPr lang="en-US" sz="2000" dirty="0" smtClean="0"/>
              <a:t>LNK 6-24h prior to randomization</a:t>
            </a:r>
          </a:p>
          <a:p>
            <a:pPr lvl="1"/>
            <a:r>
              <a:rPr lang="en-US" sz="2000" dirty="0" smtClean="0"/>
              <a:t>Premorbid </a:t>
            </a:r>
            <a:r>
              <a:rPr lang="en-US" sz="2000" dirty="0" err="1" smtClean="0"/>
              <a:t>mRS</a:t>
            </a:r>
            <a:r>
              <a:rPr lang="en-US" sz="2000" dirty="0" smtClean="0"/>
              <a:t> 0-1</a:t>
            </a:r>
          </a:p>
          <a:p>
            <a:pPr lvl="1"/>
            <a:r>
              <a:rPr lang="en-US" sz="2000" b="1" dirty="0" err="1" smtClean="0"/>
              <a:t>Imaging:exam</a:t>
            </a:r>
            <a:r>
              <a:rPr lang="en-US" sz="2000" b="1" dirty="0" smtClean="0"/>
              <a:t> mismatch</a:t>
            </a:r>
          </a:p>
          <a:p>
            <a:pPr lvl="1"/>
            <a:r>
              <a:rPr lang="en-US" sz="2000" dirty="0" smtClean="0"/>
              <a:t>Demonstrated occlusion of ICA, MCA M1 or both</a:t>
            </a:r>
          </a:p>
          <a:p>
            <a:pPr lvl="1"/>
            <a:r>
              <a:rPr lang="en-US" sz="2000" dirty="0" smtClean="0"/>
              <a:t>Stratified by age, NIHSS and infarct volume</a:t>
            </a:r>
          </a:p>
          <a:p>
            <a:pPr lvl="2"/>
            <a:endParaRPr lang="en-US" dirty="0" smtClean="0"/>
          </a:p>
          <a:p>
            <a:pPr marL="0" indent="0">
              <a:buNone/>
            </a:pPr>
            <a:endParaRPr lang="en-US" dirty="0" smtClean="0"/>
          </a:p>
          <a:p>
            <a:pPr marL="457200" lvl="1" indent="0">
              <a:buNone/>
            </a:pPr>
            <a:endParaRPr lang="en-US" dirty="0" smtClean="0"/>
          </a:p>
          <a:p>
            <a:endParaRPr lang="en-US" dirty="0"/>
          </a:p>
        </p:txBody>
      </p:sp>
      <p:graphicFrame>
        <p:nvGraphicFramePr>
          <p:cNvPr id="9" name="Table 8"/>
          <p:cNvGraphicFramePr>
            <a:graphicFrameLocks noGrp="1"/>
          </p:cNvGraphicFramePr>
          <p:nvPr>
            <p:extLst>
              <p:ext uri="{D42A27DB-BD31-4B8C-83A1-F6EECF244321}">
                <p14:modId xmlns:p14="http://schemas.microsoft.com/office/powerpoint/2010/main" val="1727181984"/>
              </p:ext>
            </p:extLst>
          </p:nvPr>
        </p:nvGraphicFramePr>
        <p:xfrm>
          <a:off x="1497262" y="5173569"/>
          <a:ext cx="5948949" cy="1483360"/>
        </p:xfrm>
        <a:graphic>
          <a:graphicData uri="http://schemas.openxmlformats.org/drawingml/2006/table">
            <a:tbl>
              <a:tblPr firstRow="1" firstCol="1" bandRow="1">
                <a:tableStyleId>{FABFCF23-3B69-468F-B69F-88F6DE6A72F2}</a:tableStyleId>
              </a:tblPr>
              <a:tblGrid>
                <a:gridCol w="1163054"/>
                <a:gridCol w="1363579"/>
                <a:gridCol w="1417052"/>
                <a:gridCol w="2005264"/>
              </a:tblGrid>
              <a:tr h="370840">
                <a:tc>
                  <a:txBody>
                    <a:bodyPr/>
                    <a:lstStyle/>
                    <a:p>
                      <a:pPr algn="ctr"/>
                      <a:endParaRPr lang="en-US" dirty="0">
                        <a:solidFill>
                          <a:schemeClr val="bg1"/>
                        </a:solidFill>
                      </a:endParaRPr>
                    </a:p>
                  </a:txBody>
                  <a:tcPr/>
                </a:tc>
                <a:tc>
                  <a:txBody>
                    <a:bodyPr/>
                    <a:lstStyle/>
                    <a:p>
                      <a:pPr algn="ctr"/>
                      <a:r>
                        <a:rPr lang="en-US" dirty="0" smtClean="0"/>
                        <a:t>Age</a:t>
                      </a:r>
                      <a:endParaRPr lang="en-US" dirty="0">
                        <a:solidFill>
                          <a:schemeClr val="bg1"/>
                        </a:solidFill>
                      </a:endParaRPr>
                    </a:p>
                  </a:txBody>
                  <a:tcPr/>
                </a:tc>
                <a:tc>
                  <a:txBody>
                    <a:bodyPr/>
                    <a:lstStyle/>
                    <a:p>
                      <a:pPr algn="ctr"/>
                      <a:r>
                        <a:rPr lang="en-US" dirty="0" smtClean="0"/>
                        <a:t>NIHSS</a:t>
                      </a:r>
                      <a:endParaRPr lang="en-US" dirty="0">
                        <a:solidFill>
                          <a:schemeClr val="bg1"/>
                        </a:solidFill>
                      </a:endParaRPr>
                    </a:p>
                  </a:txBody>
                  <a:tcPr/>
                </a:tc>
                <a:tc>
                  <a:txBody>
                    <a:bodyPr/>
                    <a:lstStyle/>
                    <a:p>
                      <a:pPr algn="ctr"/>
                      <a:r>
                        <a:rPr lang="en-US" dirty="0" smtClean="0"/>
                        <a:t>Infarct</a:t>
                      </a:r>
                      <a:r>
                        <a:rPr lang="en-US" baseline="0" dirty="0" smtClean="0"/>
                        <a:t> </a:t>
                      </a:r>
                      <a:r>
                        <a:rPr lang="en-US" baseline="0" dirty="0" err="1" smtClean="0"/>
                        <a:t>vol</a:t>
                      </a:r>
                      <a:r>
                        <a:rPr lang="en-US" baseline="0" dirty="0" smtClean="0"/>
                        <a:t> (ml)</a:t>
                      </a:r>
                      <a:endParaRPr lang="en-US" dirty="0">
                        <a:solidFill>
                          <a:schemeClr val="bg1"/>
                        </a:solidFill>
                      </a:endParaRPr>
                    </a:p>
                  </a:txBody>
                  <a:tcPr/>
                </a:tc>
              </a:tr>
              <a:tr h="370840">
                <a:tc>
                  <a:txBody>
                    <a:bodyPr/>
                    <a:lstStyle/>
                    <a:p>
                      <a:pPr algn="ctr"/>
                      <a:r>
                        <a:rPr lang="en-US" dirty="0" smtClean="0"/>
                        <a:t>Group A</a:t>
                      </a:r>
                      <a:endParaRPr lang="en-US" dirty="0"/>
                    </a:p>
                  </a:txBody>
                  <a:tcPr/>
                </a:tc>
                <a:tc>
                  <a:txBody>
                    <a:bodyPr/>
                    <a:lstStyle/>
                    <a:p>
                      <a:pPr algn="ctr"/>
                      <a:r>
                        <a:rPr lang="en-US" u="sng" dirty="0" smtClean="0"/>
                        <a:t>&gt;</a:t>
                      </a:r>
                      <a:r>
                        <a:rPr lang="en-US" u="none" dirty="0" smtClean="0"/>
                        <a:t>80</a:t>
                      </a:r>
                      <a:endParaRPr lang="en-US" u="sng"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u="sng" dirty="0" smtClean="0"/>
                        <a:t>&gt;</a:t>
                      </a:r>
                      <a:r>
                        <a:rPr lang="en-US" u="none" dirty="0" smtClean="0"/>
                        <a:t>10</a:t>
                      </a:r>
                      <a:endParaRPr lang="en-US" u="sng" dirty="0" smtClean="0"/>
                    </a:p>
                  </a:txBody>
                  <a:tcPr/>
                </a:tc>
                <a:tc>
                  <a:txBody>
                    <a:bodyPr/>
                    <a:lstStyle/>
                    <a:p>
                      <a:pPr algn="ctr"/>
                      <a:r>
                        <a:rPr lang="en-US" dirty="0" smtClean="0"/>
                        <a:t>&lt;21</a:t>
                      </a:r>
                      <a:endParaRPr lang="en-US" dirty="0"/>
                    </a:p>
                  </a:txBody>
                  <a:tcPr/>
                </a:tc>
              </a:tr>
              <a:tr h="370840">
                <a:tc>
                  <a:txBody>
                    <a:bodyPr/>
                    <a:lstStyle/>
                    <a:p>
                      <a:pPr algn="ctr"/>
                      <a:r>
                        <a:rPr lang="en-US" dirty="0" smtClean="0"/>
                        <a:t>Group B</a:t>
                      </a:r>
                      <a:endParaRPr lang="en-US" dirty="0"/>
                    </a:p>
                  </a:txBody>
                  <a:tcPr/>
                </a:tc>
                <a:tc>
                  <a:txBody>
                    <a:bodyPr/>
                    <a:lstStyle/>
                    <a:p>
                      <a:pPr algn="ctr"/>
                      <a:r>
                        <a:rPr lang="en-US" dirty="0" smtClean="0"/>
                        <a:t>&lt;80</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u="sng" dirty="0" smtClean="0"/>
                        <a:t>&gt;</a:t>
                      </a:r>
                      <a:r>
                        <a:rPr lang="en-US" u="none" dirty="0" smtClean="0"/>
                        <a:t>10</a:t>
                      </a:r>
                      <a:endParaRPr lang="en-US" u="sng" dirty="0" smtClean="0"/>
                    </a:p>
                  </a:txBody>
                  <a:tcPr/>
                </a:tc>
                <a:tc>
                  <a:txBody>
                    <a:bodyPr/>
                    <a:lstStyle/>
                    <a:p>
                      <a:pPr algn="ctr"/>
                      <a:r>
                        <a:rPr lang="en-US" dirty="0" smtClean="0"/>
                        <a:t>&lt;31</a:t>
                      </a:r>
                    </a:p>
                  </a:txBody>
                  <a:tcPr/>
                </a:tc>
              </a:tr>
              <a:tr h="370840">
                <a:tc>
                  <a:txBody>
                    <a:bodyPr/>
                    <a:lstStyle/>
                    <a:p>
                      <a:pPr algn="ctr"/>
                      <a:r>
                        <a:rPr lang="en-US" dirty="0" smtClean="0"/>
                        <a:t>Group C</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&lt;80</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u="sng" dirty="0" smtClean="0"/>
                        <a:t>&gt;</a:t>
                      </a:r>
                      <a:r>
                        <a:rPr lang="en-US" u="none" dirty="0" smtClean="0"/>
                        <a:t>10</a:t>
                      </a:r>
                      <a:endParaRPr lang="en-US" u="sng" dirty="0" smtClean="0"/>
                    </a:p>
                  </a:txBody>
                  <a:tcPr/>
                </a:tc>
                <a:tc>
                  <a:txBody>
                    <a:bodyPr/>
                    <a:lstStyle/>
                    <a:p>
                      <a:pPr algn="ctr"/>
                      <a:r>
                        <a:rPr lang="en-US" dirty="0" smtClean="0"/>
                        <a:t>31-50</a:t>
                      </a:r>
                    </a:p>
                  </a:txBody>
                  <a:tcPr/>
                </a:tc>
              </a:tr>
            </a:tbl>
          </a:graphicData>
        </a:graphic>
      </p:graphicFrame>
    </p:spTree>
    <p:extLst>
      <p:ext uri="{BB962C8B-B14F-4D97-AF65-F5344CB8AC3E}">
        <p14:creationId xmlns:p14="http://schemas.microsoft.com/office/powerpoint/2010/main" val="1307091507"/>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 New Dawn in Stroke Care</a:t>
            </a:r>
          </a:p>
        </p:txBody>
      </p:sp>
      <p:pic>
        <p:nvPicPr>
          <p:cNvPr id="4" name="Picture 3"/>
          <p:cNvPicPr>
            <a:picLocks noChangeAspect="1"/>
          </p:cNvPicPr>
          <p:nvPr/>
        </p:nvPicPr>
        <p:blipFill>
          <a:blip r:embed="rId3"/>
          <a:stretch>
            <a:fillRect/>
          </a:stretch>
        </p:blipFill>
        <p:spPr>
          <a:xfrm>
            <a:off x="0" y="1324061"/>
            <a:ext cx="2106477" cy="1042152"/>
          </a:xfrm>
          <a:prstGeom prst="rect">
            <a:avLst/>
          </a:prstGeom>
        </p:spPr>
      </p:pic>
      <p:sp>
        <p:nvSpPr>
          <p:cNvPr id="8" name="Content Placeholder 2"/>
          <p:cNvSpPr>
            <a:spLocks noGrp="1"/>
          </p:cNvSpPr>
          <p:nvPr>
            <p:ph idx="1"/>
          </p:nvPr>
        </p:nvSpPr>
        <p:spPr>
          <a:xfrm>
            <a:off x="417096" y="2352840"/>
            <a:ext cx="8726904" cy="3826795"/>
          </a:xfrm>
        </p:spPr>
        <p:txBody>
          <a:bodyPr>
            <a:normAutofit/>
          </a:bodyPr>
          <a:lstStyle/>
          <a:p>
            <a:r>
              <a:rPr lang="en-US" sz="2400" dirty="0" smtClean="0"/>
              <a:t>Infarct Volume determination	</a:t>
            </a:r>
          </a:p>
          <a:p>
            <a:pPr lvl="1"/>
            <a:r>
              <a:rPr lang="en-US" sz="1600" dirty="0" smtClean="0"/>
              <a:t>CT Perfusion</a:t>
            </a:r>
          </a:p>
          <a:p>
            <a:pPr lvl="1"/>
            <a:r>
              <a:rPr lang="en-US" sz="1600" dirty="0" smtClean="0"/>
              <a:t>MRI DWI-sequence</a:t>
            </a:r>
          </a:p>
          <a:p>
            <a:pPr lvl="2"/>
            <a:endParaRPr lang="en-US" dirty="0" smtClean="0"/>
          </a:p>
          <a:p>
            <a:pPr marL="0" indent="0">
              <a:buNone/>
            </a:pPr>
            <a:endParaRPr lang="en-US" dirty="0" smtClean="0"/>
          </a:p>
          <a:p>
            <a:pPr marL="457200" lvl="1" indent="0">
              <a:buNone/>
            </a:pPr>
            <a:endParaRPr lang="en-US" dirty="0" smtClean="0"/>
          </a:p>
          <a:p>
            <a:endParaRPr lang="en-US" dirty="0"/>
          </a:p>
        </p:txBody>
      </p:sp>
      <p:pic>
        <p:nvPicPr>
          <p:cNvPr id="10" name="Picture 2"/>
          <p:cNvPicPr>
            <a:picLocks noChangeAspect="1"/>
          </p:cNvPicPr>
          <p:nvPr/>
        </p:nvPicPr>
        <p:blipFill>
          <a:blip r:embed="rId4"/>
          <a:srcRect/>
          <a:stretch>
            <a:fillRect/>
          </a:stretch>
        </p:blipFill>
        <p:spPr bwMode="auto">
          <a:xfrm>
            <a:off x="3863469" y="2793391"/>
            <a:ext cx="4760495" cy="3949047"/>
          </a:xfrm>
          <a:prstGeom prst="rect">
            <a:avLst/>
          </a:prstGeom>
          <a:noFill/>
          <a:ln w="9525">
            <a:noFill/>
            <a:miter lim="800000"/>
            <a:headEnd/>
            <a:tailEnd/>
          </a:ln>
        </p:spPr>
      </p:pic>
      <p:cxnSp>
        <p:nvCxnSpPr>
          <p:cNvPr id="5" name="Straight Arrow Connector 4"/>
          <p:cNvCxnSpPr/>
          <p:nvPr/>
        </p:nvCxnSpPr>
        <p:spPr>
          <a:xfrm>
            <a:off x="2513263" y="2940439"/>
            <a:ext cx="1149684" cy="201138"/>
          </a:xfrm>
          <a:prstGeom prst="straightConnector1">
            <a:avLst/>
          </a:prstGeom>
          <a:ln w="31750">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0" y="6603938"/>
            <a:ext cx="2740527" cy="276999"/>
          </a:xfrm>
          <a:prstGeom prst="rect">
            <a:avLst/>
          </a:prstGeom>
          <a:noFill/>
        </p:spPr>
        <p:txBody>
          <a:bodyPr wrap="square" rtlCol="0">
            <a:spAutoFit/>
          </a:bodyPr>
          <a:lstStyle/>
          <a:p>
            <a:r>
              <a:rPr lang="en-US" sz="1200" dirty="0" smtClean="0"/>
              <a:t>Image: </a:t>
            </a:r>
            <a:r>
              <a:rPr lang="en-US" sz="1200" dirty="0" err="1"/>
              <a:t>Wintermark</a:t>
            </a:r>
            <a:r>
              <a:rPr lang="en-US" sz="1200" dirty="0"/>
              <a:t> AJR </a:t>
            </a:r>
            <a:r>
              <a:rPr lang="en-US" sz="1200" dirty="0" smtClean="0"/>
              <a:t>2011</a:t>
            </a:r>
            <a:endParaRPr lang="en-US" sz="1200" dirty="0"/>
          </a:p>
        </p:txBody>
      </p:sp>
      <p:cxnSp>
        <p:nvCxnSpPr>
          <p:cNvPr id="12" name="Straight Arrow Connector 11"/>
          <p:cNvCxnSpPr/>
          <p:nvPr/>
        </p:nvCxnSpPr>
        <p:spPr>
          <a:xfrm>
            <a:off x="2513263" y="5579366"/>
            <a:ext cx="1149684" cy="201138"/>
          </a:xfrm>
          <a:prstGeom prst="straightConnector1">
            <a:avLst/>
          </a:prstGeom>
          <a:ln w="31750">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2513263" y="3395577"/>
            <a:ext cx="0" cy="2183789"/>
          </a:xfrm>
          <a:prstGeom prst="line">
            <a:avLst/>
          </a:prstGeom>
          <a:ln w="31750">
            <a:solidFill>
              <a:srgbClr val="00009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18623621"/>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 New Dawn in Stroke Care</a:t>
            </a:r>
          </a:p>
        </p:txBody>
      </p:sp>
      <p:pic>
        <p:nvPicPr>
          <p:cNvPr id="4" name="Picture 3"/>
          <p:cNvPicPr>
            <a:picLocks noChangeAspect="1"/>
          </p:cNvPicPr>
          <p:nvPr/>
        </p:nvPicPr>
        <p:blipFill>
          <a:blip r:embed="rId3"/>
          <a:stretch>
            <a:fillRect/>
          </a:stretch>
        </p:blipFill>
        <p:spPr>
          <a:xfrm>
            <a:off x="0" y="1324061"/>
            <a:ext cx="2106477" cy="1042152"/>
          </a:xfrm>
          <a:prstGeom prst="rect">
            <a:avLst/>
          </a:prstGeom>
        </p:spPr>
      </p:pic>
      <p:sp>
        <p:nvSpPr>
          <p:cNvPr id="8" name="Content Placeholder 2"/>
          <p:cNvSpPr>
            <a:spLocks noGrp="1"/>
          </p:cNvSpPr>
          <p:nvPr>
            <p:ph idx="1"/>
          </p:nvPr>
        </p:nvSpPr>
        <p:spPr>
          <a:xfrm>
            <a:off x="296781" y="2646947"/>
            <a:ext cx="8726904" cy="3826795"/>
          </a:xfrm>
        </p:spPr>
        <p:txBody>
          <a:bodyPr>
            <a:normAutofit/>
          </a:bodyPr>
          <a:lstStyle/>
          <a:p>
            <a:r>
              <a:rPr lang="en-US" dirty="0" smtClean="0"/>
              <a:t>Treatment</a:t>
            </a:r>
          </a:p>
          <a:p>
            <a:pPr lvl="1"/>
            <a:r>
              <a:rPr lang="en-US" sz="2400" dirty="0" smtClean="0"/>
              <a:t>EVT + standard care </a:t>
            </a:r>
            <a:r>
              <a:rPr lang="en-US" sz="2400" dirty="0" err="1" smtClean="0"/>
              <a:t>vs</a:t>
            </a:r>
            <a:r>
              <a:rPr lang="en-US" sz="2400" dirty="0" smtClean="0"/>
              <a:t> Standard care alone</a:t>
            </a:r>
          </a:p>
          <a:p>
            <a:pPr lvl="1"/>
            <a:r>
              <a:rPr lang="en-US" sz="2400" dirty="0" err="1" smtClean="0"/>
              <a:t>Trevo</a:t>
            </a:r>
            <a:r>
              <a:rPr lang="en-US" sz="2400" dirty="0" smtClean="0"/>
              <a:t> device only (funded by Stryker)</a:t>
            </a:r>
          </a:p>
          <a:p>
            <a:pPr lvl="1"/>
            <a:r>
              <a:rPr lang="en-US" sz="2400" dirty="0" smtClean="0"/>
              <a:t>Randomized 1:1</a:t>
            </a:r>
          </a:p>
          <a:p>
            <a:pPr lvl="1"/>
            <a:r>
              <a:rPr lang="en-US" sz="2400" dirty="0" smtClean="0"/>
              <a:t>Stratified by treatment group, time LKN, and occlusion location</a:t>
            </a:r>
          </a:p>
          <a:p>
            <a:pPr lvl="1"/>
            <a:endParaRPr lang="en-US" dirty="0" smtClean="0"/>
          </a:p>
          <a:p>
            <a:pPr marL="0" indent="0">
              <a:buNone/>
            </a:pPr>
            <a:endParaRPr lang="en-US" dirty="0" smtClean="0"/>
          </a:p>
          <a:p>
            <a:pPr marL="457200" lvl="1" indent="0">
              <a:buNone/>
            </a:pPr>
            <a:endParaRPr lang="en-US" dirty="0" smtClean="0"/>
          </a:p>
          <a:p>
            <a:endParaRPr lang="en-US" dirty="0"/>
          </a:p>
        </p:txBody>
      </p:sp>
    </p:spTree>
    <p:extLst>
      <p:ext uri="{BB962C8B-B14F-4D97-AF65-F5344CB8AC3E}">
        <p14:creationId xmlns:p14="http://schemas.microsoft.com/office/powerpoint/2010/main" val="1118124169"/>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 New Dawn in Stroke Care</a:t>
            </a:r>
          </a:p>
        </p:txBody>
      </p:sp>
      <p:pic>
        <p:nvPicPr>
          <p:cNvPr id="4" name="Picture 3"/>
          <p:cNvPicPr>
            <a:picLocks noChangeAspect="1"/>
          </p:cNvPicPr>
          <p:nvPr/>
        </p:nvPicPr>
        <p:blipFill>
          <a:blip r:embed="rId3"/>
          <a:stretch>
            <a:fillRect/>
          </a:stretch>
        </p:blipFill>
        <p:spPr>
          <a:xfrm>
            <a:off x="0" y="1324061"/>
            <a:ext cx="2106477" cy="1042152"/>
          </a:xfrm>
          <a:prstGeom prst="rect">
            <a:avLst/>
          </a:prstGeom>
        </p:spPr>
      </p:pic>
      <p:sp>
        <p:nvSpPr>
          <p:cNvPr id="8" name="Content Placeholder 2"/>
          <p:cNvSpPr>
            <a:spLocks noGrp="1"/>
          </p:cNvSpPr>
          <p:nvPr>
            <p:ph idx="1"/>
          </p:nvPr>
        </p:nvSpPr>
        <p:spPr>
          <a:xfrm>
            <a:off x="310148" y="2673684"/>
            <a:ext cx="8726904" cy="3826795"/>
          </a:xfrm>
        </p:spPr>
        <p:txBody>
          <a:bodyPr>
            <a:normAutofit/>
          </a:bodyPr>
          <a:lstStyle/>
          <a:p>
            <a:r>
              <a:rPr lang="en-US" dirty="0" smtClean="0"/>
              <a:t>Results</a:t>
            </a:r>
          </a:p>
          <a:p>
            <a:pPr lvl="1"/>
            <a:r>
              <a:rPr lang="en-US" sz="2400" dirty="0" smtClean="0"/>
              <a:t>Stopped early at predetermined interim analysis</a:t>
            </a:r>
          </a:p>
          <a:p>
            <a:pPr lvl="1"/>
            <a:r>
              <a:rPr lang="en-US" sz="2400" dirty="0" smtClean="0"/>
              <a:t>206 patients</a:t>
            </a:r>
          </a:p>
          <a:p>
            <a:pPr lvl="1"/>
            <a:r>
              <a:rPr lang="en-US" sz="2400" dirty="0" smtClean="0"/>
              <a:t>Median NIHSS 17</a:t>
            </a:r>
          </a:p>
          <a:p>
            <a:pPr lvl="1"/>
            <a:r>
              <a:rPr lang="en-US" sz="2400" dirty="0" smtClean="0"/>
              <a:t>Median infarct volume 7.6 (EVT) </a:t>
            </a:r>
            <a:r>
              <a:rPr lang="en-US" sz="2400" dirty="0" err="1" smtClean="0"/>
              <a:t>vs</a:t>
            </a:r>
            <a:r>
              <a:rPr lang="en-US" sz="2400" dirty="0" smtClean="0"/>
              <a:t> 8.9 (control)</a:t>
            </a:r>
          </a:p>
          <a:p>
            <a:pPr lvl="1"/>
            <a:r>
              <a:rPr lang="en-US" sz="2400" dirty="0" smtClean="0"/>
              <a:t>Median LKN 12.2 </a:t>
            </a:r>
            <a:r>
              <a:rPr lang="en-US" sz="2400" dirty="0" err="1" smtClean="0"/>
              <a:t>vs</a:t>
            </a:r>
            <a:r>
              <a:rPr lang="en-US" sz="2400" dirty="0" smtClean="0"/>
              <a:t> 13.3 hours</a:t>
            </a:r>
          </a:p>
          <a:p>
            <a:pPr lvl="1"/>
            <a:r>
              <a:rPr lang="en-US" sz="2400" dirty="0" smtClean="0"/>
              <a:t>IV </a:t>
            </a:r>
            <a:r>
              <a:rPr lang="en-US" sz="2400" dirty="0" err="1" smtClean="0"/>
              <a:t>tPA</a:t>
            </a:r>
            <a:r>
              <a:rPr lang="en-US" sz="2400" dirty="0" smtClean="0"/>
              <a:t> administration 5 </a:t>
            </a:r>
            <a:r>
              <a:rPr lang="en-US" sz="2400" dirty="0" err="1" smtClean="0"/>
              <a:t>vs</a:t>
            </a:r>
            <a:r>
              <a:rPr lang="en-US" sz="2400" dirty="0" smtClean="0"/>
              <a:t> 13%</a:t>
            </a:r>
          </a:p>
          <a:p>
            <a:pPr marL="457200" lvl="1" indent="0">
              <a:buNone/>
            </a:pPr>
            <a:endParaRPr lang="en-US" dirty="0" smtClean="0"/>
          </a:p>
          <a:p>
            <a:endParaRPr lang="en-US" dirty="0"/>
          </a:p>
        </p:txBody>
      </p:sp>
    </p:spTree>
    <p:extLst>
      <p:ext uri="{BB962C8B-B14F-4D97-AF65-F5344CB8AC3E}">
        <p14:creationId xmlns:p14="http://schemas.microsoft.com/office/powerpoint/2010/main" val="3303510351"/>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 New Dawn in Stroke Care</a:t>
            </a:r>
          </a:p>
        </p:txBody>
      </p:sp>
      <p:pic>
        <p:nvPicPr>
          <p:cNvPr id="4" name="Picture 3"/>
          <p:cNvPicPr>
            <a:picLocks noChangeAspect="1"/>
          </p:cNvPicPr>
          <p:nvPr/>
        </p:nvPicPr>
        <p:blipFill>
          <a:blip r:embed="rId3"/>
          <a:stretch>
            <a:fillRect/>
          </a:stretch>
        </p:blipFill>
        <p:spPr>
          <a:xfrm>
            <a:off x="0" y="1324061"/>
            <a:ext cx="2106477" cy="1042152"/>
          </a:xfrm>
          <a:prstGeom prst="rect">
            <a:avLst/>
          </a:prstGeom>
        </p:spPr>
      </p:pic>
      <p:sp>
        <p:nvSpPr>
          <p:cNvPr id="8" name="Content Placeholder 2"/>
          <p:cNvSpPr>
            <a:spLocks noGrp="1"/>
          </p:cNvSpPr>
          <p:nvPr>
            <p:ph idx="1"/>
          </p:nvPr>
        </p:nvSpPr>
        <p:spPr>
          <a:xfrm>
            <a:off x="187158" y="2646945"/>
            <a:ext cx="8956842" cy="3826795"/>
          </a:xfrm>
        </p:spPr>
        <p:txBody>
          <a:bodyPr>
            <a:normAutofit/>
          </a:bodyPr>
          <a:lstStyle/>
          <a:p>
            <a:r>
              <a:rPr lang="en-US" dirty="0" smtClean="0"/>
              <a:t>Results</a:t>
            </a:r>
          </a:p>
          <a:p>
            <a:pPr lvl="1"/>
            <a:r>
              <a:rPr lang="en-US" sz="2400" dirty="0" smtClean="0"/>
              <a:t>‘Utility weighted’ </a:t>
            </a:r>
            <a:r>
              <a:rPr lang="en-US" sz="2400" dirty="0" err="1" smtClean="0"/>
              <a:t>mRS</a:t>
            </a:r>
            <a:r>
              <a:rPr lang="en-US" sz="2400" dirty="0" smtClean="0"/>
              <a:t>: </a:t>
            </a:r>
            <a:r>
              <a:rPr lang="en-US" sz="2400" dirty="0" smtClean="0">
                <a:solidFill>
                  <a:srgbClr val="BE322E"/>
                </a:solidFill>
              </a:rPr>
              <a:t>5.5 </a:t>
            </a:r>
            <a:r>
              <a:rPr lang="en-US" sz="2400" dirty="0" err="1" smtClean="0">
                <a:solidFill>
                  <a:srgbClr val="BE322E"/>
                </a:solidFill>
              </a:rPr>
              <a:t>vs</a:t>
            </a:r>
            <a:r>
              <a:rPr lang="en-US" sz="2400" dirty="0" smtClean="0">
                <a:solidFill>
                  <a:srgbClr val="BE322E"/>
                </a:solidFill>
              </a:rPr>
              <a:t> 3.4</a:t>
            </a:r>
          </a:p>
          <a:p>
            <a:pPr lvl="1"/>
            <a:endParaRPr lang="en-US" sz="2400" dirty="0" smtClean="0"/>
          </a:p>
          <a:p>
            <a:pPr lvl="1"/>
            <a:r>
              <a:rPr lang="en-US" sz="2400" dirty="0" smtClean="0">
                <a:solidFill>
                  <a:srgbClr val="BE322E"/>
                </a:solidFill>
              </a:rPr>
              <a:t>Functional independence at 90 days: 49% </a:t>
            </a:r>
            <a:r>
              <a:rPr lang="en-US" sz="2400" dirty="0" err="1" smtClean="0">
                <a:solidFill>
                  <a:srgbClr val="BE322E"/>
                </a:solidFill>
              </a:rPr>
              <a:t>vs</a:t>
            </a:r>
            <a:r>
              <a:rPr lang="en-US" sz="2400" dirty="0" smtClean="0">
                <a:solidFill>
                  <a:srgbClr val="BE322E"/>
                </a:solidFill>
              </a:rPr>
              <a:t> 13%</a:t>
            </a:r>
            <a:endParaRPr lang="en-US" sz="2400" dirty="0" smtClean="0"/>
          </a:p>
          <a:p>
            <a:pPr lvl="1"/>
            <a:endParaRPr lang="en-US" sz="2400" dirty="0"/>
          </a:p>
          <a:p>
            <a:pPr lvl="1"/>
            <a:r>
              <a:rPr lang="en-US" sz="2400" dirty="0" smtClean="0"/>
              <a:t>Death from stroke, Death </a:t>
            </a:r>
            <a:r>
              <a:rPr lang="en-US" sz="2400" dirty="0"/>
              <a:t>(</a:t>
            </a:r>
            <a:r>
              <a:rPr lang="en-US" sz="2400" dirty="0" smtClean="0"/>
              <a:t>any cause), and </a:t>
            </a:r>
            <a:r>
              <a:rPr lang="en-US" sz="2400" dirty="0" err="1" smtClean="0"/>
              <a:t>sICH</a:t>
            </a:r>
            <a:r>
              <a:rPr lang="en-US" sz="2400" dirty="0" smtClean="0"/>
              <a:t>:</a:t>
            </a:r>
            <a:br>
              <a:rPr lang="en-US" sz="2400" dirty="0" smtClean="0"/>
            </a:br>
            <a:r>
              <a:rPr lang="en-US" sz="2400" dirty="0" smtClean="0"/>
              <a:t>No difference between groups</a:t>
            </a:r>
          </a:p>
          <a:p>
            <a:pPr marL="457200" lvl="1" indent="0">
              <a:buNone/>
            </a:pPr>
            <a:endParaRPr lang="en-US" dirty="0" smtClean="0"/>
          </a:p>
          <a:p>
            <a:endParaRPr lang="en-US" dirty="0"/>
          </a:p>
        </p:txBody>
      </p:sp>
    </p:spTree>
    <p:extLst>
      <p:ext uri="{BB962C8B-B14F-4D97-AF65-F5344CB8AC3E}">
        <p14:creationId xmlns:p14="http://schemas.microsoft.com/office/powerpoint/2010/main" val="3996884640"/>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 New Dawn in Stroke Care</a:t>
            </a:r>
          </a:p>
        </p:txBody>
      </p:sp>
      <p:pic>
        <p:nvPicPr>
          <p:cNvPr id="4" name="Picture 3"/>
          <p:cNvPicPr>
            <a:picLocks noChangeAspect="1"/>
          </p:cNvPicPr>
          <p:nvPr/>
        </p:nvPicPr>
        <p:blipFill>
          <a:blip r:embed="rId3"/>
          <a:stretch>
            <a:fillRect/>
          </a:stretch>
        </p:blipFill>
        <p:spPr>
          <a:xfrm>
            <a:off x="0" y="1324061"/>
            <a:ext cx="2106477" cy="1042152"/>
          </a:xfrm>
          <a:prstGeom prst="rect">
            <a:avLst/>
          </a:prstGeom>
        </p:spPr>
      </p:pic>
      <p:sp>
        <p:nvSpPr>
          <p:cNvPr id="8" name="Content Placeholder 2"/>
          <p:cNvSpPr>
            <a:spLocks noGrp="1"/>
          </p:cNvSpPr>
          <p:nvPr>
            <p:ph idx="1"/>
          </p:nvPr>
        </p:nvSpPr>
        <p:spPr>
          <a:xfrm>
            <a:off x="417096" y="2352840"/>
            <a:ext cx="8726904" cy="3826795"/>
          </a:xfrm>
        </p:spPr>
        <p:txBody>
          <a:bodyPr>
            <a:normAutofit/>
          </a:bodyPr>
          <a:lstStyle/>
          <a:p>
            <a:pPr marL="457200" lvl="1" indent="0">
              <a:buNone/>
            </a:pPr>
            <a:endParaRPr lang="en-US" dirty="0" smtClean="0"/>
          </a:p>
          <a:p>
            <a:endParaRPr lang="en-US" dirty="0"/>
          </a:p>
        </p:txBody>
      </p:sp>
      <p:pic>
        <p:nvPicPr>
          <p:cNvPr id="5" name="Picture 4"/>
          <p:cNvPicPr>
            <a:picLocks noChangeAspect="1"/>
          </p:cNvPicPr>
          <p:nvPr/>
        </p:nvPicPr>
        <p:blipFill>
          <a:blip r:embed="rId4"/>
          <a:stretch>
            <a:fillRect/>
          </a:stretch>
        </p:blipFill>
        <p:spPr>
          <a:xfrm>
            <a:off x="2526631" y="1539192"/>
            <a:ext cx="3925873" cy="5171756"/>
          </a:xfrm>
          <a:prstGeom prst="rect">
            <a:avLst/>
          </a:prstGeom>
        </p:spPr>
      </p:pic>
    </p:spTree>
    <p:extLst>
      <p:ext uri="{BB962C8B-B14F-4D97-AF65-F5344CB8AC3E}">
        <p14:creationId xmlns:p14="http://schemas.microsoft.com/office/powerpoint/2010/main" val="632839528"/>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 New Dawn in Stroke Care</a:t>
            </a:r>
          </a:p>
        </p:txBody>
      </p:sp>
      <p:pic>
        <p:nvPicPr>
          <p:cNvPr id="4" name="Picture 3"/>
          <p:cNvPicPr>
            <a:picLocks noChangeAspect="1"/>
          </p:cNvPicPr>
          <p:nvPr/>
        </p:nvPicPr>
        <p:blipFill>
          <a:blip r:embed="rId3"/>
          <a:stretch>
            <a:fillRect/>
          </a:stretch>
        </p:blipFill>
        <p:spPr>
          <a:xfrm>
            <a:off x="0" y="1324061"/>
            <a:ext cx="2106477" cy="1042152"/>
          </a:xfrm>
          <a:prstGeom prst="rect">
            <a:avLst/>
          </a:prstGeom>
        </p:spPr>
      </p:pic>
      <p:sp>
        <p:nvSpPr>
          <p:cNvPr id="8" name="Content Placeholder 2"/>
          <p:cNvSpPr>
            <a:spLocks noGrp="1"/>
          </p:cNvSpPr>
          <p:nvPr>
            <p:ph idx="1"/>
          </p:nvPr>
        </p:nvSpPr>
        <p:spPr>
          <a:xfrm>
            <a:off x="417096" y="2767257"/>
            <a:ext cx="8726904" cy="3826795"/>
          </a:xfrm>
        </p:spPr>
        <p:txBody>
          <a:bodyPr>
            <a:normAutofit/>
          </a:bodyPr>
          <a:lstStyle/>
          <a:p>
            <a:r>
              <a:rPr lang="en-US" sz="2800" dirty="0" smtClean="0"/>
              <a:t>NNT 2 for 1 point </a:t>
            </a:r>
            <a:r>
              <a:rPr lang="en-US" sz="2800" dirty="0" err="1" smtClean="0"/>
              <a:t>mRS</a:t>
            </a:r>
            <a:r>
              <a:rPr lang="en-US" sz="2800" dirty="0" smtClean="0"/>
              <a:t> improvement</a:t>
            </a:r>
          </a:p>
          <a:p>
            <a:r>
              <a:rPr lang="en-US" sz="2800" dirty="0" smtClean="0"/>
              <a:t>NNT 2.8 for </a:t>
            </a:r>
            <a:r>
              <a:rPr lang="en-US" sz="2800" dirty="0" err="1" smtClean="0"/>
              <a:t>mRS</a:t>
            </a:r>
            <a:r>
              <a:rPr lang="en-US" sz="2800" dirty="0" smtClean="0"/>
              <a:t> 0-2 at 90 </a:t>
            </a:r>
            <a:r>
              <a:rPr lang="en-US" sz="2800" dirty="0"/>
              <a:t>days </a:t>
            </a:r>
          </a:p>
        </p:txBody>
      </p:sp>
    </p:spTree>
    <p:extLst>
      <p:ext uri="{BB962C8B-B14F-4D97-AF65-F5344CB8AC3E}">
        <p14:creationId xmlns:p14="http://schemas.microsoft.com/office/powerpoint/2010/main" val="3904757448"/>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 New Dawn in Stroke Care</a:t>
            </a:r>
          </a:p>
        </p:txBody>
      </p:sp>
      <p:pic>
        <p:nvPicPr>
          <p:cNvPr id="4" name="Picture 3"/>
          <p:cNvPicPr>
            <a:picLocks noChangeAspect="1"/>
          </p:cNvPicPr>
          <p:nvPr/>
        </p:nvPicPr>
        <p:blipFill>
          <a:blip r:embed="rId3"/>
          <a:stretch>
            <a:fillRect/>
          </a:stretch>
        </p:blipFill>
        <p:spPr>
          <a:xfrm>
            <a:off x="0" y="1324061"/>
            <a:ext cx="2106477" cy="1042152"/>
          </a:xfrm>
          <a:prstGeom prst="rect">
            <a:avLst/>
          </a:prstGeom>
        </p:spPr>
      </p:pic>
      <p:sp>
        <p:nvSpPr>
          <p:cNvPr id="8" name="Content Placeholder 2"/>
          <p:cNvSpPr>
            <a:spLocks noGrp="1"/>
          </p:cNvSpPr>
          <p:nvPr>
            <p:ph idx="1"/>
          </p:nvPr>
        </p:nvSpPr>
        <p:spPr>
          <a:xfrm>
            <a:off x="296780" y="2700415"/>
            <a:ext cx="8726904" cy="3826795"/>
          </a:xfrm>
        </p:spPr>
        <p:txBody>
          <a:bodyPr>
            <a:normAutofit/>
          </a:bodyPr>
          <a:lstStyle/>
          <a:p>
            <a:r>
              <a:rPr lang="en-US" sz="2800" dirty="0" smtClean="0"/>
              <a:t>For </a:t>
            </a:r>
            <a:r>
              <a:rPr lang="en-US" sz="2800" dirty="0"/>
              <a:t>every 2 patients who </a:t>
            </a:r>
            <a:r>
              <a:rPr lang="en-US" sz="2800" dirty="0" smtClean="0"/>
              <a:t>underwent </a:t>
            </a:r>
            <a:r>
              <a:rPr lang="en-US" sz="2800" dirty="0" err="1"/>
              <a:t>thrombectomy</a:t>
            </a:r>
            <a:r>
              <a:rPr lang="en-US" sz="2800" dirty="0"/>
              <a:t>, 1 additional patient had a better score for disability at 90 </a:t>
            </a:r>
            <a:r>
              <a:rPr lang="en-US" sz="2800" dirty="0" smtClean="0"/>
              <a:t>days</a:t>
            </a:r>
          </a:p>
          <a:p>
            <a:r>
              <a:rPr lang="en-US" sz="2800" dirty="0"/>
              <a:t>F</a:t>
            </a:r>
            <a:r>
              <a:rPr lang="en-US" sz="2800" dirty="0" smtClean="0"/>
              <a:t>or </a:t>
            </a:r>
            <a:r>
              <a:rPr lang="en-US" sz="2800" dirty="0"/>
              <a:t>every 2.8 patients who underwent </a:t>
            </a:r>
            <a:r>
              <a:rPr lang="en-US" sz="2800" dirty="0" err="1"/>
              <a:t>thrombectomy</a:t>
            </a:r>
            <a:r>
              <a:rPr lang="en-US" sz="2800" dirty="0"/>
              <a:t>, 1 additional patient had </a:t>
            </a:r>
            <a:r>
              <a:rPr lang="en-US" sz="2800" b="1" i="1" dirty="0"/>
              <a:t>functional independence </a:t>
            </a:r>
            <a:r>
              <a:rPr lang="en-US" sz="2800" dirty="0"/>
              <a:t>at 90 days </a:t>
            </a:r>
          </a:p>
        </p:txBody>
      </p:sp>
    </p:spTree>
    <p:extLst>
      <p:ext uri="{BB962C8B-B14F-4D97-AF65-F5344CB8AC3E}">
        <p14:creationId xmlns:p14="http://schemas.microsoft.com/office/powerpoint/2010/main" val="1650291353"/>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693506"/>
            <a:ext cx="8229600" cy="3429000"/>
          </a:xfrm>
        </p:spPr>
        <p:txBody>
          <a:bodyPr>
            <a:noAutofit/>
          </a:bodyPr>
          <a:lstStyle/>
          <a:p>
            <a:r>
              <a:rPr lang="en-US" sz="2400" dirty="0" smtClean="0"/>
              <a:t>Recent CDC data shows decades of stroke death rate declines have stalled or reversed</a:t>
            </a:r>
            <a:endParaRPr lang="en-US" sz="2400" dirty="0"/>
          </a:p>
        </p:txBody>
      </p:sp>
      <p:sp>
        <p:nvSpPr>
          <p:cNvPr id="4" name="Slide Number Placeholder 3"/>
          <p:cNvSpPr>
            <a:spLocks noGrp="1"/>
          </p:cNvSpPr>
          <p:nvPr>
            <p:ph type="sldNum" sz="quarter" idx="4294967295"/>
          </p:nvPr>
        </p:nvSpPr>
        <p:spPr>
          <a:xfrm>
            <a:off x="8386763" y="6337300"/>
            <a:ext cx="757237" cy="365125"/>
          </a:xfrm>
          <a:prstGeom prst="rect">
            <a:avLst/>
          </a:prstGeom>
        </p:spPr>
        <p:txBody>
          <a:bodyPr/>
          <a:lstStyle/>
          <a:p>
            <a:fld id="{4F61E49A-B754-4595-A848-F4137009DDF4}" type="slidenum">
              <a:rPr lang="en-US" smtClean="0">
                <a:solidFill>
                  <a:srgbClr val="58595B"/>
                </a:solidFill>
              </a:rPr>
              <a:pPr/>
              <a:t>8</a:t>
            </a:fld>
            <a:endParaRPr lang="en-US" dirty="0">
              <a:solidFill>
                <a:srgbClr val="58595B"/>
              </a:solidFill>
            </a:endParaRPr>
          </a:p>
        </p:txBody>
      </p:sp>
      <p:sp>
        <p:nvSpPr>
          <p:cNvPr id="11" name="Title 1"/>
          <p:cNvSpPr>
            <a:spLocks noGrp="1"/>
          </p:cNvSpPr>
          <p:nvPr>
            <p:ph type="title"/>
          </p:nvPr>
        </p:nvSpPr>
        <p:spPr>
          <a:xfrm>
            <a:off x="152400" y="760230"/>
            <a:ext cx="8229600" cy="1143000"/>
          </a:xfrm>
        </p:spPr>
        <p:txBody>
          <a:bodyPr/>
          <a:lstStyle/>
          <a:p>
            <a:r>
              <a:rPr lang="en-US" dirty="0" smtClean="0">
                <a:solidFill>
                  <a:srgbClr val="000000"/>
                </a:solidFill>
              </a:rPr>
              <a:t>Impact of Stroke in the USA</a:t>
            </a:r>
            <a:endParaRPr lang="en-US" dirty="0">
              <a:solidFill>
                <a:srgbClr val="000000"/>
              </a:solidFill>
            </a:endParaRPr>
          </a:p>
        </p:txBody>
      </p:sp>
      <p:sp>
        <p:nvSpPr>
          <p:cNvPr id="12" name="TextBox 11"/>
          <p:cNvSpPr txBox="1"/>
          <p:nvPr/>
        </p:nvSpPr>
        <p:spPr>
          <a:xfrm>
            <a:off x="152400" y="6560818"/>
            <a:ext cx="4225962" cy="276999"/>
          </a:xfrm>
          <a:prstGeom prst="rect">
            <a:avLst/>
          </a:prstGeom>
          <a:noFill/>
        </p:spPr>
        <p:txBody>
          <a:bodyPr wrap="none" rtlCol="0">
            <a:spAutoFit/>
          </a:bodyPr>
          <a:lstStyle/>
          <a:p>
            <a:r>
              <a:rPr lang="en-US" sz="1200" dirty="0"/>
              <a:t>https://</a:t>
            </a:r>
            <a:r>
              <a:rPr lang="en-US" sz="1200" dirty="0" err="1"/>
              <a:t>www.cdc.gov</a:t>
            </a:r>
            <a:r>
              <a:rPr lang="en-US" sz="1200" dirty="0"/>
              <a:t>/</a:t>
            </a:r>
            <a:r>
              <a:rPr lang="en-US" sz="1200" dirty="0" err="1"/>
              <a:t>vitalsigns</a:t>
            </a:r>
            <a:r>
              <a:rPr lang="en-US" sz="1200" dirty="0"/>
              <a:t>/stroke/</a:t>
            </a:r>
            <a:r>
              <a:rPr lang="en-US" sz="1200" dirty="0" err="1"/>
              <a:t>infographic.html#graphic</a:t>
            </a:r>
            <a:endParaRPr lang="en-US" sz="1200" dirty="0"/>
          </a:p>
        </p:txBody>
      </p:sp>
      <p:pic>
        <p:nvPicPr>
          <p:cNvPr id="2" name="Picture 1" descr="Screen Shot 2018-05-09 at 4.31.2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0739" y="2636737"/>
            <a:ext cx="6456946" cy="3932008"/>
          </a:xfrm>
          <a:prstGeom prst="rect">
            <a:avLst/>
          </a:prstGeom>
        </p:spPr>
      </p:pic>
    </p:spTree>
    <p:extLst>
      <p:ext uri="{BB962C8B-B14F-4D97-AF65-F5344CB8AC3E}">
        <p14:creationId xmlns:p14="http://schemas.microsoft.com/office/powerpoint/2010/main" val="868861022"/>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3"/>
          <p:cNvPicPr>
            <a:picLocks noChangeAspect="1"/>
          </p:cNvPicPr>
          <p:nvPr/>
        </p:nvPicPr>
        <p:blipFill>
          <a:blip r:embed="rId3"/>
          <a:srcRect t="602" b="602"/>
          <a:stretch>
            <a:fillRect/>
          </a:stretch>
        </p:blipFill>
        <p:spPr>
          <a:xfrm>
            <a:off x="285080" y="826383"/>
            <a:ext cx="2762919" cy="1519499"/>
          </a:xfrm>
          <a:prstGeom prst="rect">
            <a:avLst/>
          </a:prstGeom>
        </p:spPr>
      </p:pic>
      <p:sp>
        <p:nvSpPr>
          <p:cNvPr id="8" name="Content Placeholder 2"/>
          <p:cNvSpPr>
            <a:spLocks noGrp="1"/>
          </p:cNvSpPr>
          <p:nvPr>
            <p:ph idx="1"/>
          </p:nvPr>
        </p:nvSpPr>
        <p:spPr>
          <a:xfrm>
            <a:off x="417096" y="2900950"/>
            <a:ext cx="8726904" cy="3759950"/>
          </a:xfrm>
        </p:spPr>
        <p:txBody>
          <a:bodyPr>
            <a:normAutofit/>
          </a:bodyPr>
          <a:lstStyle/>
          <a:p>
            <a:r>
              <a:rPr lang="en-US" sz="2400" dirty="0" smtClean="0"/>
              <a:t>PROBE design</a:t>
            </a:r>
          </a:p>
          <a:p>
            <a:r>
              <a:rPr lang="en-US" sz="2400" dirty="0" smtClean="0"/>
              <a:t>Patient selection:</a:t>
            </a:r>
          </a:p>
          <a:p>
            <a:pPr lvl="1"/>
            <a:r>
              <a:rPr lang="en-US" sz="2000" dirty="0" smtClean="0"/>
              <a:t>LNK </a:t>
            </a:r>
            <a:r>
              <a:rPr lang="en-US" sz="2000" b="1" dirty="0" smtClean="0"/>
              <a:t>6-16h </a:t>
            </a:r>
            <a:r>
              <a:rPr lang="en-US" sz="2000" dirty="0" smtClean="0"/>
              <a:t>prior to randomization</a:t>
            </a:r>
          </a:p>
          <a:p>
            <a:pPr lvl="1"/>
            <a:r>
              <a:rPr lang="en-US" sz="2000" dirty="0" smtClean="0"/>
              <a:t>Premorbid </a:t>
            </a:r>
            <a:r>
              <a:rPr lang="en-US" sz="2000" dirty="0" err="1" smtClean="0"/>
              <a:t>mRS</a:t>
            </a:r>
            <a:r>
              <a:rPr lang="en-US" sz="2000" dirty="0" smtClean="0"/>
              <a:t> 0-1; NIHSS </a:t>
            </a:r>
            <a:r>
              <a:rPr lang="en-US" sz="2000" u="sng" dirty="0" smtClean="0"/>
              <a:t>&gt;</a:t>
            </a:r>
            <a:r>
              <a:rPr lang="en-US" sz="2000" dirty="0" smtClean="0"/>
              <a:t>6</a:t>
            </a:r>
          </a:p>
          <a:p>
            <a:pPr lvl="1"/>
            <a:r>
              <a:rPr lang="en-US" sz="2000" dirty="0" smtClean="0"/>
              <a:t>Infarct &lt;70ml</a:t>
            </a:r>
          </a:p>
          <a:p>
            <a:pPr lvl="1"/>
            <a:r>
              <a:rPr lang="en-US" sz="2000" b="1" dirty="0" smtClean="0"/>
              <a:t>Ratio of </a:t>
            </a:r>
            <a:r>
              <a:rPr lang="en-US" sz="2000" b="1" dirty="0" err="1" smtClean="0"/>
              <a:t>perfusion:infarct</a:t>
            </a:r>
            <a:r>
              <a:rPr lang="en-US" sz="2000" b="1" dirty="0" smtClean="0"/>
              <a:t> mismatch on imaging</a:t>
            </a:r>
          </a:p>
          <a:p>
            <a:pPr lvl="1"/>
            <a:r>
              <a:rPr lang="en-US" sz="2000" dirty="0" smtClean="0"/>
              <a:t>Demonstrated occlusion of ICA, MCA M1 Stratified by age, NIHSS and infarct volume</a:t>
            </a:r>
          </a:p>
          <a:p>
            <a:pPr lvl="1"/>
            <a:r>
              <a:rPr lang="en-US" sz="2000" dirty="0" smtClean="0"/>
              <a:t>Broader selection (less severe, and larger infarctions) than DAWN</a:t>
            </a:r>
          </a:p>
          <a:p>
            <a:pPr lvl="2"/>
            <a:endParaRPr lang="en-US" dirty="0" smtClean="0"/>
          </a:p>
          <a:p>
            <a:pPr marL="0" indent="0">
              <a:buNone/>
            </a:pPr>
            <a:endParaRPr lang="en-US" dirty="0" smtClean="0"/>
          </a:p>
          <a:p>
            <a:pPr marL="457200" lvl="1" indent="0">
              <a:buNone/>
            </a:pPr>
            <a:endParaRPr lang="en-US" dirty="0" smtClean="0"/>
          </a:p>
          <a:p>
            <a:endParaRPr lang="en-US" dirty="0"/>
          </a:p>
        </p:txBody>
      </p:sp>
      <p:pic>
        <p:nvPicPr>
          <p:cNvPr id="5" name="Picture 4" descr="Screen Shot 2018-05-09 at 3.39.4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4867" y="1417637"/>
            <a:ext cx="5819133" cy="1496679"/>
          </a:xfrm>
          <a:prstGeom prst="rect">
            <a:avLst/>
          </a:prstGeom>
        </p:spPr>
      </p:pic>
    </p:spTree>
    <p:extLst>
      <p:ext uri="{BB962C8B-B14F-4D97-AF65-F5344CB8AC3E}">
        <p14:creationId xmlns:p14="http://schemas.microsoft.com/office/powerpoint/2010/main" val="336116448"/>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3"/>
          <p:cNvPicPr>
            <a:picLocks noChangeAspect="1"/>
          </p:cNvPicPr>
          <p:nvPr/>
        </p:nvPicPr>
        <p:blipFill>
          <a:blip r:embed="rId3"/>
          <a:srcRect t="602" b="602"/>
          <a:stretch>
            <a:fillRect/>
          </a:stretch>
        </p:blipFill>
        <p:spPr>
          <a:xfrm>
            <a:off x="285080" y="826383"/>
            <a:ext cx="2762919" cy="1519499"/>
          </a:xfrm>
          <a:prstGeom prst="rect">
            <a:avLst/>
          </a:prstGeom>
        </p:spPr>
      </p:pic>
      <p:sp>
        <p:nvSpPr>
          <p:cNvPr id="8" name="Content Placeholder 2"/>
          <p:cNvSpPr>
            <a:spLocks noGrp="1"/>
          </p:cNvSpPr>
          <p:nvPr>
            <p:ph idx="1"/>
          </p:nvPr>
        </p:nvSpPr>
        <p:spPr>
          <a:xfrm>
            <a:off x="417096" y="2345882"/>
            <a:ext cx="8726904" cy="4315018"/>
          </a:xfrm>
        </p:spPr>
        <p:txBody>
          <a:bodyPr>
            <a:normAutofit/>
          </a:bodyPr>
          <a:lstStyle/>
          <a:p>
            <a:r>
              <a:rPr lang="en-US" sz="2400" dirty="0" smtClean="0"/>
              <a:t>Patient selection:</a:t>
            </a:r>
          </a:p>
          <a:p>
            <a:pPr lvl="1"/>
            <a:r>
              <a:rPr lang="en-US" sz="2000" b="1" dirty="0" smtClean="0"/>
              <a:t>Ratio of </a:t>
            </a:r>
            <a:r>
              <a:rPr lang="en-US" sz="2000" b="1" dirty="0" err="1" smtClean="0"/>
              <a:t>perfusion:infarct</a:t>
            </a:r>
            <a:r>
              <a:rPr lang="en-US" sz="2000" b="1" dirty="0" smtClean="0"/>
              <a:t> mismatch on imaging</a:t>
            </a:r>
          </a:p>
          <a:p>
            <a:pPr marL="0" indent="0">
              <a:buNone/>
            </a:pPr>
            <a:endParaRPr lang="en-US" dirty="0" smtClean="0"/>
          </a:p>
          <a:p>
            <a:pPr marL="457200" lvl="1" indent="0">
              <a:buNone/>
            </a:pPr>
            <a:endParaRPr lang="en-US" dirty="0" smtClean="0"/>
          </a:p>
          <a:p>
            <a:endParaRPr lang="en-US" dirty="0"/>
          </a:p>
        </p:txBody>
      </p:sp>
      <p:pic>
        <p:nvPicPr>
          <p:cNvPr id="6" name="Content Placeholder 3"/>
          <p:cNvPicPr>
            <a:picLocks noChangeAspect="1"/>
          </p:cNvPicPr>
          <p:nvPr/>
        </p:nvPicPr>
        <p:blipFill>
          <a:blip r:embed="rId4"/>
          <a:srcRect t="7777" b="7777"/>
          <a:stretch>
            <a:fillRect/>
          </a:stretch>
        </p:blipFill>
        <p:spPr>
          <a:xfrm>
            <a:off x="1350209" y="3219578"/>
            <a:ext cx="6427537" cy="3534898"/>
          </a:xfrm>
          <a:prstGeom prst="rect">
            <a:avLst/>
          </a:prstGeom>
        </p:spPr>
      </p:pic>
    </p:spTree>
    <p:extLst>
      <p:ext uri="{BB962C8B-B14F-4D97-AF65-F5344CB8AC3E}">
        <p14:creationId xmlns:p14="http://schemas.microsoft.com/office/powerpoint/2010/main" val="267993953"/>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417096" y="2299368"/>
            <a:ext cx="8726904" cy="3826795"/>
          </a:xfrm>
        </p:spPr>
        <p:txBody>
          <a:bodyPr>
            <a:normAutofit/>
          </a:bodyPr>
          <a:lstStyle/>
          <a:p>
            <a:r>
              <a:rPr lang="en-US" dirty="0" smtClean="0"/>
              <a:t>Treatment</a:t>
            </a:r>
          </a:p>
          <a:p>
            <a:pPr lvl="1"/>
            <a:r>
              <a:rPr lang="en-US" sz="2400" dirty="0" smtClean="0"/>
              <a:t>EVT + standard care </a:t>
            </a:r>
            <a:r>
              <a:rPr lang="en-US" sz="2400" dirty="0" err="1" smtClean="0"/>
              <a:t>vs</a:t>
            </a:r>
            <a:r>
              <a:rPr lang="en-US" sz="2400" dirty="0" smtClean="0"/>
              <a:t> Standard care alone</a:t>
            </a:r>
          </a:p>
          <a:p>
            <a:pPr lvl="1"/>
            <a:r>
              <a:rPr lang="en-US" sz="2400" dirty="0" smtClean="0"/>
              <a:t>Any device </a:t>
            </a:r>
          </a:p>
          <a:p>
            <a:pPr lvl="1"/>
            <a:r>
              <a:rPr lang="en-US" sz="2400" dirty="0" smtClean="0"/>
              <a:t>Stratified by core volume, NIHSS, age, LKN</a:t>
            </a:r>
          </a:p>
          <a:p>
            <a:pPr lvl="1"/>
            <a:endParaRPr lang="en-US" sz="2400" dirty="0" smtClean="0"/>
          </a:p>
          <a:p>
            <a:pPr marL="0" indent="0">
              <a:buNone/>
            </a:pPr>
            <a:endParaRPr lang="en-US" dirty="0" smtClean="0"/>
          </a:p>
          <a:p>
            <a:pPr marL="457200" lvl="1" indent="0">
              <a:buNone/>
            </a:pPr>
            <a:endParaRPr lang="en-US" dirty="0" smtClean="0"/>
          </a:p>
          <a:p>
            <a:endParaRPr lang="en-US" dirty="0"/>
          </a:p>
        </p:txBody>
      </p:sp>
      <p:pic>
        <p:nvPicPr>
          <p:cNvPr id="5" name="Content Placeholder 3"/>
          <p:cNvPicPr>
            <a:picLocks noChangeAspect="1"/>
          </p:cNvPicPr>
          <p:nvPr/>
        </p:nvPicPr>
        <p:blipFill>
          <a:blip r:embed="rId3"/>
          <a:srcRect t="602" b="602"/>
          <a:stretch>
            <a:fillRect/>
          </a:stretch>
        </p:blipFill>
        <p:spPr>
          <a:xfrm>
            <a:off x="86859" y="922425"/>
            <a:ext cx="2442445" cy="1343250"/>
          </a:xfrm>
          <a:prstGeom prst="rect">
            <a:avLst/>
          </a:prstGeom>
        </p:spPr>
      </p:pic>
      <p:pic>
        <p:nvPicPr>
          <p:cNvPr id="3" name="Picture 2" descr="Screen Shot 2018-05-09 at 3.52.4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9304" y="4320314"/>
            <a:ext cx="4798260" cy="2497582"/>
          </a:xfrm>
          <a:prstGeom prst="rect">
            <a:avLst/>
          </a:prstGeom>
        </p:spPr>
      </p:pic>
    </p:spTree>
    <p:extLst>
      <p:ext uri="{BB962C8B-B14F-4D97-AF65-F5344CB8AC3E}">
        <p14:creationId xmlns:p14="http://schemas.microsoft.com/office/powerpoint/2010/main" val="491907403"/>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296780" y="2700419"/>
            <a:ext cx="8726904" cy="3826795"/>
          </a:xfrm>
        </p:spPr>
        <p:txBody>
          <a:bodyPr>
            <a:normAutofit/>
          </a:bodyPr>
          <a:lstStyle/>
          <a:p>
            <a:r>
              <a:rPr lang="en-US" dirty="0" smtClean="0"/>
              <a:t>Results</a:t>
            </a:r>
          </a:p>
          <a:p>
            <a:pPr lvl="1"/>
            <a:r>
              <a:rPr lang="en-US" dirty="0" smtClean="0"/>
              <a:t>Stopped early due to DAWN results</a:t>
            </a:r>
          </a:p>
          <a:p>
            <a:pPr lvl="1"/>
            <a:r>
              <a:rPr lang="en-US" dirty="0" smtClean="0"/>
              <a:t>182 patients</a:t>
            </a:r>
          </a:p>
          <a:p>
            <a:pPr marL="457200" lvl="1" indent="0">
              <a:buNone/>
            </a:pPr>
            <a:endParaRPr lang="en-US" dirty="0" smtClean="0"/>
          </a:p>
          <a:p>
            <a:endParaRPr lang="en-US" dirty="0"/>
          </a:p>
        </p:txBody>
      </p:sp>
      <p:pic>
        <p:nvPicPr>
          <p:cNvPr id="6" name="Content Placeholder 3"/>
          <p:cNvPicPr>
            <a:picLocks noChangeAspect="1"/>
          </p:cNvPicPr>
          <p:nvPr/>
        </p:nvPicPr>
        <p:blipFill>
          <a:blip r:embed="rId3"/>
          <a:srcRect t="602" b="602"/>
          <a:stretch>
            <a:fillRect/>
          </a:stretch>
        </p:blipFill>
        <p:spPr>
          <a:xfrm>
            <a:off x="86859" y="922425"/>
            <a:ext cx="2442445" cy="1343250"/>
          </a:xfrm>
          <a:prstGeom prst="rect">
            <a:avLst/>
          </a:prstGeom>
        </p:spPr>
      </p:pic>
    </p:spTree>
    <p:extLst>
      <p:ext uri="{BB962C8B-B14F-4D97-AF65-F5344CB8AC3E}">
        <p14:creationId xmlns:p14="http://schemas.microsoft.com/office/powerpoint/2010/main" val="51323773"/>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ChangeAspect="1"/>
          </p:cNvPicPr>
          <p:nvPr/>
        </p:nvPicPr>
        <p:blipFill>
          <a:blip r:embed="rId3"/>
          <a:srcRect t="602" b="602"/>
          <a:stretch>
            <a:fillRect/>
          </a:stretch>
        </p:blipFill>
        <p:spPr>
          <a:xfrm>
            <a:off x="86859" y="922425"/>
            <a:ext cx="2442445" cy="1343250"/>
          </a:xfrm>
          <a:prstGeom prst="rect">
            <a:avLst/>
          </a:prstGeom>
        </p:spPr>
      </p:pic>
      <p:pic>
        <p:nvPicPr>
          <p:cNvPr id="2" name="Picture 1" descr="nejmoa1713973_f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051" y="3018956"/>
            <a:ext cx="8021053" cy="2616869"/>
          </a:xfrm>
          <a:prstGeom prst="rect">
            <a:avLst/>
          </a:prstGeom>
        </p:spPr>
      </p:pic>
    </p:spTree>
    <p:extLst>
      <p:ext uri="{BB962C8B-B14F-4D97-AF65-F5344CB8AC3E}">
        <p14:creationId xmlns:p14="http://schemas.microsoft.com/office/powerpoint/2010/main" val="3670911366"/>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1" y="2352840"/>
            <a:ext cx="9144000" cy="3826795"/>
          </a:xfrm>
        </p:spPr>
        <p:txBody>
          <a:bodyPr>
            <a:normAutofit/>
          </a:bodyPr>
          <a:lstStyle/>
          <a:p>
            <a:r>
              <a:rPr lang="en-US" dirty="0" smtClean="0"/>
              <a:t>Results</a:t>
            </a:r>
          </a:p>
          <a:p>
            <a:pPr lvl="1"/>
            <a:r>
              <a:rPr lang="en-US" dirty="0" smtClean="0">
                <a:solidFill>
                  <a:srgbClr val="BE322E"/>
                </a:solidFill>
              </a:rPr>
              <a:t>Functional independence at 90days: 45% </a:t>
            </a:r>
            <a:r>
              <a:rPr lang="en-US" dirty="0" err="1" smtClean="0">
                <a:solidFill>
                  <a:srgbClr val="BE322E"/>
                </a:solidFill>
              </a:rPr>
              <a:t>vs</a:t>
            </a:r>
            <a:r>
              <a:rPr lang="en-US" dirty="0" smtClean="0">
                <a:solidFill>
                  <a:srgbClr val="BE322E"/>
                </a:solidFill>
              </a:rPr>
              <a:t> 17%</a:t>
            </a:r>
            <a:br>
              <a:rPr lang="en-US" dirty="0" smtClean="0">
                <a:solidFill>
                  <a:srgbClr val="BE322E"/>
                </a:solidFill>
              </a:rPr>
            </a:br>
            <a:r>
              <a:rPr lang="en-US" sz="2000" dirty="0" smtClean="0"/>
              <a:t>(RR2.67 (1.60-4.48) p&lt;0.001)</a:t>
            </a:r>
          </a:p>
          <a:p>
            <a:pPr lvl="2"/>
            <a:r>
              <a:rPr lang="en-US" dirty="0" smtClean="0"/>
              <a:t>NNT 4</a:t>
            </a:r>
          </a:p>
          <a:p>
            <a:pPr lvl="1"/>
            <a:r>
              <a:rPr lang="en-US" sz="2700" dirty="0" smtClean="0"/>
              <a:t>Reperfusion </a:t>
            </a:r>
            <a:r>
              <a:rPr lang="en-US" sz="2700" dirty="0"/>
              <a:t>(</a:t>
            </a:r>
            <a:r>
              <a:rPr lang="en-US" sz="2700" dirty="0" smtClean="0"/>
              <a:t>&gt;90%) of initial perfusion lesion at 24h: </a:t>
            </a:r>
            <a:r>
              <a:rPr lang="en-US" dirty="0" smtClean="0"/>
              <a:t>79% </a:t>
            </a:r>
            <a:r>
              <a:rPr lang="en-US" dirty="0" err="1" smtClean="0"/>
              <a:t>vs</a:t>
            </a:r>
            <a:r>
              <a:rPr lang="en-US" dirty="0" smtClean="0"/>
              <a:t> 18% </a:t>
            </a:r>
            <a:r>
              <a:rPr lang="en-US" sz="2000" dirty="0" smtClean="0"/>
              <a:t>(p&lt;0.001)</a:t>
            </a:r>
          </a:p>
          <a:p>
            <a:pPr lvl="1"/>
            <a:r>
              <a:rPr lang="en-US" dirty="0" smtClean="0"/>
              <a:t>Recanalization @24h:</a:t>
            </a:r>
            <a:br>
              <a:rPr lang="en-US" dirty="0" smtClean="0"/>
            </a:br>
            <a:r>
              <a:rPr lang="en-US" dirty="0" smtClean="0"/>
              <a:t>78% </a:t>
            </a:r>
            <a:r>
              <a:rPr lang="en-US" dirty="0" err="1" smtClean="0"/>
              <a:t>vs</a:t>
            </a:r>
            <a:r>
              <a:rPr lang="en-US" dirty="0" smtClean="0"/>
              <a:t> 18% </a:t>
            </a:r>
            <a:r>
              <a:rPr lang="en-US" sz="2000" dirty="0" smtClean="0"/>
              <a:t>(p&lt;0.001)</a:t>
            </a:r>
          </a:p>
          <a:p>
            <a:pPr marL="457200" lvl="1" indent="0">
              <a:buNone/>
            </a:pPr>
            <a:endParaRPr lang="en-US" dirty="0" smtClean="0"/>
          </a:p>
          <a:p>
            <a:endParaRPr lang="en-US" dirty="0"/>
          </a:p>
        </p:txBody>
      </p:sp>
      <p:pic>
        <p:nvPicPr>
          <p:cNvPr id="6" name="Content Placeholder 3"/>
          <p:cNvPicPr>
            <a:picLocks noChangeAspect="1"/>
          </p:cNvPicPr>
          <p:nvPr/>
        </p:nvPicPr>
        <p:blipFill>
          <a:blip r:embed="rId3"/>
          <a:srcRect t="602" b="602"/>
          <a:stretch>
            <a:fillRect/>
          </a:stretch>
        </p:blipFill>
        <p:spPr>
          <a:xfrm>
            <a:off x="86859" y="922425"/>
            <a:ext cx="2442445" cy="1343250"/>
          </a:xfrm>
          <a:prstGeom prst="rect">
            <a:avLst/>
          </a:prstGeom>
        </p:spPr>
      </p:pic>
    </p:spTree>
    <p:extLst>
      <p:ext uri="{BB962C8B-B14F-4D97-AF65-F5344CB8AC3E}">
        <p14:creationId xmlns:p14="http://schemas.microsoft.com/office/powerpoint/2010/main" val="3670911366"/>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193806" y="2660314"/>
            <a:ext cx="9057141" cy="3826795"/>
          </a:xfrm>
        </p:spPr>
        <p:txBody>
          <a:bodyPr>
            <a:normAutofit/>
          </a:bodyPr>
          <a:lstStyle/>
          <a:p>
            <a:r>
              <a:rPr lang="en-US" dirty="0" smtClean="0"/>
              <a:t>Safety Outcomes</a:t>
            </a:r>
          </a:p>
          <a:p>
            <a:pPr lvl="1"/>
            <a:r>
              <a:rPr lang="en-US" dirty="0" smtClean="0"/>
              <a:t>Mortality </a:t>
            </a:r>
            <a:r>
              <a:rPr lang="en-US" dirty="0"/>
              <a:t>14% EVT </a:t>
            </a:r>
            <a:r>
              <a:rPr lang="en-US" dirty="0" err="1"/>
              <a:t>vs</a:t>
            </a:r>
            <a:r>
              <a:rPr lang="en-US" dirty="0"/>
              <a:t> 26% medical </a:t>
            </a:r>
            <a:r>
              <a:rPr lang="en-US" sz="2000" dirty="0"/>
              <a:t>(p=0.05)</a:t>
            </a:r>
          </a:p>
          <a:p>
            <a:pPr lvl="1"/>
            <a:r>
              <a:rPr lang="en-US" dirty="0" err="1"/>
              <a:t>sICH</a:t>
            </a:r>
            <a:r>
              <a:rPr lang="en-US" dirty="0"/>
              <a:t> 7% v 4% </a:t>
            </a:r>
            <a:r>
              <a:rPr lang="en-US" sz="2000" dirty="0"/>
              <a:t>(p=0.75)</a:t>
            </a:r>
          </a:p>
          <a:p>
            <a:pPr marL="457200" lvl="1" indent="0">
              <a:buNone/>
            </a:pPr>
            <a:endParaRPr lang="en-US" dirty="0" smtClean="0"/>
          </a:p>
          <a:p>
            <a:endParaRPr lang="en-US" dirty="0"/>
          </a:p>
        </p:txBody>
      </p:sp>
      <p:pic>
        <p:nvPicPr>
          <p:cNvPr id="6" name="Content Placeholder 3"/>
          <p:cNvPicPr>
            <a:picLocks noChangeAspect="1"/>
          </p:cNvPicPr>
          <p:nvPr/>
        </p:nvPicPr>
        <p:blipFill>
          <a:blip r:embed="rId3"/>
          <a:srcRect t="602" b="602"/>
          <a:stretch>
            <a:fillRect/>
          </a:stretch>
        </p:blipFill>
        <p:spPr>
          <a:xfrm>
            <a:off x="86859" y="922425"/>
            <a:ext cx="2442445" cy="1343250"/>
          </a:xfrm>
          <a:prstGeom prst="rect">
            <a:avLst/>
          </a:prstGeom>
        </p:spPr>
      </p:pic>
    </p:spTree>
    <p:extLst>
      <p:ext uri="{BB962C8B-B14F-4D97-AF65-F5344CB8AC3E}">
        <p14:creationId xmlns:p14="http://schemas.microsoft.com/office/powerpoint/2010/main" val="1349500159"/>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323517" y="2593471"/>
            <a:ext cx="8726904" cy="3826795"/>
          </a:xfrm>
        </p:spPr>
        <p:txBody>
          <a:bodyPr>
            <a:normAutofit/>
          </a:bodyPr>
          <a:lstStyle/>
          <a:p>
            <a:r>
              <a:rPr lang="en-US" dirty="0" smtClean="0"/>
              <a:t>Results</a:t>
            </a:r>
          </a:p>
          <a:p>
            <a:pPr lvl="1"/>
            <a:r>
              <a:rPr lang="en-US" dirty="0" smtClean="0"/>
              <a:t>Benefit durable in all subgroups:</a:t>
            </a:r>
          </a:p>
          <a:p>
            <a:pPr lvl="2"/>
            <a:r>
              <a:rPr lang="en-US" dirty="0" smtClean="0"/>
              <a:t>9-12h from normal </a:t>
            </a:r>
            <a:r>
              <a:rPr lang="en-US" dirty="0" err="1" smtClean="0"/>
              <a:t>vs</a:t>
            </a:r>
            <a:r>
              <a:rPr lang="en-US" dirty="0" smtClean="0"/>
              <a:t> 12-16h</a:t>
            </a:r>
          </a:p>
          <a:p>
            <a:pPr lvl="2"/>
            <a:r>
              <a:rPr lang="en-US" dirty="0" smtClean="0"/>
              <a:t>Met DAWN enrollment criteria </a:t>
            </a:r>
            <a:r>
              <a:rPr lang="en-US" dirty="0" err="1" smtClean="0"/>
              <a:t>vs</a:t>
            </a:r>
            <a:r>
              <a:rPr lang="en-US" dirty="0" smtClean="0"/>
              <a:t> not</a:t>
            </a:r>
          </a:p>
          <a:p>
            <a:pPr lvl="2"/>
            <a:r>
              <a:rPr lang="en-US" dirty="0" smtClean="0"/>
              <a:t>Age</a:t>
            </a:r>
          </a:p>
          <a:p>
            <a:pPr lvl="2"/>
            <a:r>
              <a:rPr lang="en-US" dirty="0" smtClean="0"/>
              <a:t>NIHSS</a:t>
            </a:r>
          </a:p>
          <a:p>
            <a:pPr marL="457200" lvl="1" indent="0">
              <a:buNone/>
            </a:pPr>
            <a:endParaRPr lang="en-US" dirty="0" smtClean="0"/>
          </a:p>
          <a:p>
            <a:endParaRPr lang="en-US" dirty="0"/>
          </a:p>
        </p:txBody>
      </p:sp>
      <p:pic>
        <p:nvPicPr>
          <p:cNvPr id="6" name="Content Placeholder 3"/>
          <p:cNvPicPr>
            <a:picLocks noChangeAspect="1"/>
          </p:cNvPicPr>
          <p:nvPr/>
        </p:nvPicPr>
        <p:blipFill>
          <a:blip r:embed="rId3"/>
          <a:srcRect t="602" b="602"/>
          <a:stretch>
            <a:fillRect/>
          </a:stretch>
        </p:blipFill>
        <p:spPr>
          <a:xfrm>
            <a:off x="86859" y="922425"/>
            <a:ext cx="2442445" cy="1343250"/>
          </a:xfrm>
          <a:prstGeom prst="rect">
            <a:avLst/>
          </a:prstGeom>
        </p:spPr>
      </p:pic>
    </p:spTree>
    <p:extLst>
      <p:ext uri="{BB962C8B-B14F-4D97-AF65-F5344CB8AC3E}">
        <p14:creationId xmlns:p14="http://schemas.microsoft.com/office/powerpoint/2010/main" val="3670911366"/>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 New Dawn in Stroke Care</a:t>
            </a:r>
          </a:p>
        </p:txBody>
      </p:sp>
      <p:pic>
        <p:nvPicPr>
          <p:cNvPr id="4" name="Picture 3"/>
          <p:cNvPicPr>
            <a:picLocks noChangeAspect="1"/>
          </p:cNvPicPr>
          <p:nvPr/>
        </p:nvPicPr>
        <p:blipFill>
          <a:blip r:embed="rId3"/>
          <a:stretch>
            <a:fillRect/>
          </a:stretch>
        </p:blipFill>
        <p:spPr>
          <a:xfrm>
            <a:off x="0" y="1324061"/>
            <a:ext cx="2106477" cy="1042152"/>
          </a:xfrm>
          <a:prstGeom prst="rect">
            <a:avLst/>
          </a:prstGeom>
        </p:spPr>
      </p:pic>
      <p:sp>
        <p:nvSpPr>
          <p:cNvPr id="8" name="Content Placeholder 2"/>
          <p:cNvSpPr>
            <a:spLocks noGrp="1"/>
          </p:cNvSpPr>
          <p:nvPr>
            <p:ph idx="1"/>
          </p:nvPr>
        </p:nvSpPr>
        <p:spPr>
          <a:xfrm>
            <a:off x="417096" y="2687045"/>
            <a:ext cx="8459536" cy="3826795"/>
          </a:xfrm>
        </p:spPr>
        <p:txBody>
          <a:bodyPr>
            <a:normAutofit/>
          </a:bodyPr>
          <a:lstStyle/>
          <a:p>
            <a:r>
              <a:rPr lang="en-US" dirty="0" smtClean="0"/>
              <a:t>Other Considerations</a:t>
            </a:r>
          </a:p>
          <a:p>
            <a:pPr lvl="1"/>
            <a:r>
              <a:rPr lang="en-US" dirty="0" smtClean="0"/>
              <a:t>Only 1/3 of patients with a proximal anterior LVO who presents within 6-24h of LKN may meet the imaging criteria </a:t>
            </a:r>
          </a:p>
          <a:p>
            <a:pPr lvl="1"/>
            <a:r>
              <a:rPr lang="en-US" dirty="0" smtClean="0"/>
              <a:t>Use of CTP allows for use of a “tissue window” rather than a time window, which is more biologically plausible</a:t>
            </a:r>
            <a:endParaRPr lang="en-US" dirty="0"/>
          </a:p>
        </p:txBody>
      </p:sp>
      <p:pic>
        <p:nvPicPr>
          <p:cNvPr id="5" name="Content Placeholder 3"/>
          <p:cNvPicPr>
            <a:picLocks noChangeAspect="1"/>
          </p:cNvPicPr>
          <p:nvPr/>
        </p:nvPicPr>
        <p:blipFill>
          <a:blip r:embed="rId4"/>
          <a:srcRect t="602" b="602"/>
          <a:stretch>
            <a:fillRect/>
          </a:stretch>
        </p:blipFill>
        <p:spPr>
          <a:xfrm>
            <a:off x="2312737" y="1280640"/>
            <a:ext cx="2168357" cy="1192512"/>
          </a:xfrm>
          <a:prstGeom prst="rect">
            <a:avLst/>
          </a:prstGeom>
        </p:spPr>
      </p:pic>
    </p:spTree>
    <p:extLst>
      <p:ext uri="{BB962C8B-B14F-4D97-AF65-F5344CB8AC3E}">
        <p14:creationId xmlns:p14="http://schemas.microsoft.com/office/powerpoint/2010/main" val="3179806460"/>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 New Dawn in Stroke Care</a:t>
            </a:r>
          </a:p>
        </p:txBody>
      </p:sp>
      <p:pic>
        <p:nvPicPr>
          <p:cNvPr id="4" name="Picture 3"/>
          <p:cNvPicPr>
            <a:picLocks noChangeAspect="1"/>
          </p:cNvPicPr>
          <p:nvPr/>
        </p:nvPicPr>
        <p:blipFill>
          <a:blip r:embed="rId3"/>
          <a:stretch>
            <a:fillRect/>
          </a:stretch>
        </p:blipFill>
        <p:spPr>
          <a:xfrm>
            <a:off x="0" y="1324061"/>
            <a:ext cx="2106477" cy="1042152"/>
          </a:xfrm>
          <a:prstGeom prst="rect">
            <a:avLst/>
          </a:prstGeom>
        </p:spPr>
      </p:pic>
      <p:sp>
        <p:nvSpPr>
          <p:cNvPr id="8" name="Content Placeholder 2"/>
          <p:cNvSpPr>
            <a:spLocks noGrp="1"/>
          </p:cNvSpPr>
          <p:nvPr>
            <p:ph idx="1"/>
          </p:nvPr>
        </p:nvSpPr>
        <p:spPr>
          <a:xfrm>
            <a:off x="417096" y="2687049"/>
            <a:ext cx="8459536" cy="3826795"/>
          </a:xfrm>
        </p:spPr>
        <p:txBody>
          <a:bodyPr>
            <a:normAutofit/>
          </a:bodyPr>
          <a:lstStyle/>
          <a:p>
            <a:r>
              <a:rPr lang="en-US" dirty="0" smtClean="0"/>
              <a:t>Other Considerations</a:t>
            </a:r>
          </a:p>
          <a:p>
            <a:pPr lvl="1"/>
            <a:r>
              <a:rPr lang="en-US" dirty="0" smtClean="0"/>
              <a:t>Use of CTP allows for use of a “tissue window” rather than a time window, which is more biologically plausible</a:t>
            </a:r>
          </a:p>
          <a:p>
            <a:pPr lvl="2"/>
            <a:r>
              <a:rPr lang="en-US" dirty="0" smtClean="0"/>
              <a:t>DAWN </a:t>
            </a:r>
            <a:r>
              <a:rPr lang="en-US" dirty="0" err="1" smtClean="0"/>
              <a:t>mRS</a:t>
            </a:r>
            <a:r>
              <a:rPr lang="en-US" dirty="0" smtClean="0"/>
              <a:t> 0-2 </a:t>
            </a:r>
            <a:r>
              <a:rPr lang="en-US" dirty="0" smtClean="0">
                <a:solidFill>
                  <a:srgbClr val="BE322E"/>
                </a:solidFill>
              </a:rPr>
              <a:t>49%</a:t>
            </a:r>
          </a:p>
          <a:p>
            <a:pPr lvl="2"/>
            <a:r>
              <a:rPr lang="en-US" dirty="0" smtClean="0"/>
              <a:t>DEFUSE3 </a:t>
            </a:r>
            <a:r>
              <a:rPr lang="en-US" dirty="0" err="1" smtClean="0"/>
              <a:t>mRS</a:t>
            </a:r>
            <a:r>
              <a:rPr lang="en-US" dirty="0" smtClean="0"/>
              <a:t> 0-2 </a:t>
            </a:r>
            <a:r>
              <a:rPr lang="en-US" dirty="0" smtClean="0">
                <a:solidFill>
                  <a:srgbClr val="BE322E"/>
                </a:solidFill>
              </a:rPr>
              <a:t>45%</a:t>
            </a:r>
          </a:p>
          <a:p>
            <a:pPr lvl="2"/>
            <a:r>
              <a:rPr lang="en-US" dirty="0" smtClean="0"/>
              <a:t>HERMES meta</a:t>
            </a:r>
            <a:r>
              <a:rPr lang="en-US" dirty="0"/>
              <a:t>-analysis </a:t>
            </a:r>
            <a:r>
              <a:rPr lang="en-US" dirty="0" err="1"/>
              <a:t>mRS</a:t>
            </a:r>
            <a:r>
              <a:rPr lang="en-US" dirty="0"/>
              <a:t> 0-2 </a:t>
            </a:r>
            <a:r>
              <a:rPr lang="en-US" dirty="0" smtClean="0">
                <a:solidFill>
                  <a:srgbClr val="BE322E"/>
                </a:solidFill>
              </a:rPr>
              <a:t>46%</a:t>
            </a:r>
            <a:endParaRPr lang="en-US" dirty="0">
              <a:solidFill>
                <a:srgbClr val="BE322E"/>
              </a:solidFill>
            </a:endParaRPr>
          </a:p>
        </p:txBody>
      </p:sp>
      <p:pic>
        <p:nvPicPr>
          <p:cNvPr id="5" name="Content Placeholder 3"/>
          <p:cNvPicPr>
            <a:picLocks noChangeAspect="1"/>
          </p:cNvPicPr>
          <p:nvPr/>
        </p:nvPicPr>
        <p:blipFill>
          <a:blip r:embed="rId4"/>
          <a:srcRect t="602" b="602"/>
          <a:stretch>
            <a:fillRect/>
          </a:stretch>
        </p:blipFill>
        <p:spPr>
          <a:xfrm>
            <a:off x="2312737" y="1280640"/>
            <a:ext cx="2168357" cy="1192512"/>
          </a:xfrm>
          <a:prstGeom prst="rect">
            <a:avLst/>
          </a:prstGeom>
        </p:spPr>
      </p:pic>
    </p:spTree>
    <p:extLst>
      <p:ext uri="{BB962C8B-B14F-4D97-AF65-F5344CB8AC3E}">
        <p14:creationId xmlns:p14="http://schemas.microsoft.com/office/powerpoint/2010/main" val="4263108836"/>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History of Stroke Treatment: Part 1</a:t>
            </a:r>
            <a:endParaRPr lang="en-US" dirty="0"/>
          </a:p>
        </p:txBody>
      </p:sp>
      <p:pic>
        <p:nvPicPr>
          <p:cNvPr id="4" name="Picture 3"/>
          <p:cNvPicPr>
            <a:picLocks noChangeAspect="1"/>
          </p:cNvPicPr>
          <p:nvPr/>
        </p:nvPicPr>
        <p:blipFill>
          <a:blip r:embed="rId3"/>
          <a:stretch>
            <a:fillRect/>
          </a:stretch>
        </p:blipFill>
        <p:spPr>
          <a:xfrm>
            <a:off x="2791733" y="1630947"/>
            <a:ext cx="3452067" cy="4865673"/>
          </a:xfrm>
          <a:prstGeom prst="rect">
            <a:avLst/>
          </a:prstGeom>
        </p:spPr>
      </p:pic>
    </p:spTree>
    <p:extLst>
      <p:ext uri="{BB962C8B-B14F-4D97-AF65-F5344CB8AC3E}">
        <p14:creationId xmlns:p14="http://schemas.microsoft.com/office/powerpoint/2010/main" val="3767602795"/>
      </p:ext>
    </p:extLst>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 New Dawn in Stroke Care</a:t>
            </a:r>
          </a:p>
        </p:txBody>
      </p:sp>
      <p:pic>
        <p:nvPicPr>
          <p:cNvPr id="4" name="Picture 3"/>
          <p:cNvPicPr>
            <a:picLocks noChangeAspect="1"/>
          </p:cNvPicPr>
          <p:nvPr/>
        </p:nvPicPr>
        <p:blipFill>
          <a:blip r:embed="rId3"/>
          <a:stretch>
            <a:fillRect/>
          </a:stretch>
        </p:blipFill>
        <p:spPr>
          <a:xfrm>
            <a:off x="0" y="1324061"/>
            <a:ext cx="2106477" cy="1042152"/>
          </a:xfrm>
          <a:prstGeom prst="rect">
            <a:avLst/>
          </a:prstGeom>
        </p:spPr>
      </p:pic>
      <p:sp>
        <p:nvSpPr>
          <p:cNvPr id="8" name="Content Placeholder 2"/>
          <p:cNvSpPr>
            <a:spLocks noGrp="1"/>
          </p:cNvSpPr>
          <p:nvPr>
            <p:ph idx="1"/>
          </p:nvPr>
        </p:nvSpPr>
        <p:spPr>
          <a:xfrm>
            <a:off x="417096" y="2754206"/>
            <a:ext cx="8459536" cy="3826795"/>
          </a:xfrm>
        </p:spPr>
        <p:txBody>
          <a:bodyPr>
            <a:normAutofit fontScale="92500" lnSpcReduction="20000"/>
          </a:bodyPr>
          <a:lstStyle/>
          <a:p>
            <a:r>
              <a:rPr lang="en-US" dirty="0" smtClean="0"/>
              <a:t>Other Considerations</a:t>
            </a:r>
          </a:p>
          <a:p>
            <a:pPr lvl="1"/>
            <a:r>
              <a:rPr lang="en-US" sz="2600" dirty="0" smtClean="0"/>
              <a:t>Use of CTP to select patients for stroke intervention had been attempted for almost two decades with varying success</a:t>
            </a:r>
          </a:p>
          <a:p>
            <a:pPr lvl="1"/>
            <a:r>
              <a:rPr lang="en-US" sz="2600" dirty="0" smtClean="0"/>
              <a:t>DAWN was unique in identifying a clinical severity to core infarct mismatch</a:t>
            </a:r>
          </a:p>
          <a:p>
            <a:pPr lvl="1"/>
            <a:r>
              <a:rPr lang="en-US" sz="2600" dirty="0" smtClean="0"/>
              <a:t>DEFUSE used penumbra </a:t>
            </a:r>
            <a:r>
              <a:rPr lang="en-US" sz="2600" dirty="0" err="1" smtClean="0"/>
              <a:t>vs</a:t>
            </a:r>
            <a:r>
              <a:rPr lang="en-US" sz="2600" dirty="0" smtClean="0"/>
              <a:t> core imaging criteria only, with a wider catchment of severity and core infarct size</a:t>
            </a:r>
          </a:p>
          <a:p>
            <a:pPr lvl="1"/>
            <a:r>
              <a:rPr lang="en-US" sz="2600" dirty="0" smtClean="0"/>
              <a:t>Two of the 6 early-window EVT trials which did use penumbral imaging, resulted in the highest ever rates of functional independence (60% and 71%)</a:t>
            </a:r>
            <a:r>
              <a:rPr lang="en-US" sz="2600" baseline="30000" dirty="0" smtClean="0"/>
              <a:t>1,2</a:t>
            </a:r>
            <a:endParaRPr lang="en-US" sz="2600" baseline="30000" dirty="0"/>
          </a:p>
        </p:txBody>
      </p:sp>
      <p:sp>
        <p:nvSpPr>
          <p:cNvPr id="5" name="TextBox 4"/>
          <p:cNvSpPr txBox="1"/>
          <p:nvPr/>
        </p:nvSpPr>
        <p:spPr>
          <a:xfrm>
            <a:off x="0" y="6581001"/>
            <a:ext cx="4365298" cy="276999"/>
          </a:xfrm>
          <a:prstGeom prst="rect">
            <a:avLst/>
          </a:prstGeom>
          <a:noFill/>
        </p:spPr>
        <p:txBody>
          <a:bodyPr wrap="none" rtlCol="0">
            <a:spAutoFit/>
          </a:bodyPr>
          <a:lstStyle/>
          <a:p>
            <a:r>
              <a:rPr lang="en-US" sz="1200" dirty="0" smtClean="0"/>
              <a:t>2. Campbell </a:t>
            </a:r>
            <a:r>
              <a:rPr lang="en-US" sz="1200" dirty="0"/>
              <a:t>B, Mitchell P, </a:t>
            </a:r>
            <a:r>
              <a:rPr lang="en-US" sz="1200" dirty="0" err="1"/>
              <a:t>Kleinig</a:t>
            </a:r>
            <a:r>
              <a:rPr lang="en-US" sz="1200" dirty="0"/>
              <a:t> T, et </a:t>
            </a:r>
            <a:r>
              <a:rPr lang="en-US" sz="1200" dirty="0" smtClean="0"/>
              <a:t>al. </a:t>
            </a:r>
            <a:r>
              <a:rPr lang="en-US" sz="1200" dirty="0"/>
              <a:t>NEJM. 2015;372:1009–18.</a:t>
            </a:r>
          </a:p>
        </p:txBody>
      </p:sp>
      <p:sp>
        <p:nvSpPr>
          <p:cNvPr id="6" name="TextBox 5"/>
          <p:cNvSpPr txBox="1"/>
          <p:nvPr/>
        </p:nvSpPr>
        <p:spPr>
          <a:xfrm>
            <a:off x="7044" y="6404323"/>
            <a:ext cx="2746365" cy="276999"/>
          </a:xfrm>
          <a:prstGeom prst="rect">
            <a:avLst/>
          </a:prstGeom>
          <a:noFill/>
        </p:spPr>
        <p:txBody>
          <a:bodyPr wrap="none" rtlCol="0">
            <a:spAutoFit/>
          </a:bodyPr>
          <a:lstStyle/>
          <a:p>
            <a:r>
              <a:rPr lang="en-US" sz="1200" dirty="0" smtClean="0"/>
              <a:t>1. Saver J</a:t>
            </a:r>
            <a:r>
              <a:rPr lang="en-US" sz="1200" dirty="0"/>
              <a:t> </a:t>
            </a:r>
            <a:r>
              <a:rPr lang="en-US" sz="1200" dirty="0" smtClean="0"/>
              <a:t>et </a:t>
            </a:r>
            <a:r>
              <a:rPr lang="en-US" sz="1200" dirty="0"/>
              <a:t>al. </a:t>
            </a:r>
            <a:r>
              <a:rPr lang="en-US" sz="1200" dirty="0" smtClean="0"/>
              <a:t>NEJM</a:t>
            </a:r>
            <a:r>
              <a:rPr lang="en-US" sz="1200" dirty="0"/>
              <a:t>. 2015;372:2285–95</a:t>
            </a:r>
          </a:p>
        </p:txBody>
      </p:sp>
      <p:pic>
        <p:nvPicPr>
          <p:cNvPr id="7" name="Content Placeholder 3"/>
          <p:cNvPicPr>
            <a:picLocks noChangeAspect="1"/>
          </p:cNvPicPr>
          <p:nvPr/>
        </p:nvPicPr>
        <p:blipFill>
          <a:blip r:embed="rId4"/>
          <a:srcRect t="602" b="602"/>
          <a:stretch>
            <a:fillRect/>
          </a:stretch>
        </p:blipFill>
        <p:spPr>
          <a:xfrm>
            <a:off x="2312737" y="1280640"/>
            <a:ext cx="2168357" cy="1192512"/>
          </a:xfrm>
          <a:prstGeom prst="rect">
            <a:avLst/>
          </a:prstGeom>
        </p:spPr>
      </p:pic>
    </p:spTree>
    <p:extLst>
      <p:ext uri="{BB962C8B-B14F-4D97-AF65-F5344CB8AC3E}">
        <p14:creationId xmlns:p14="http://schemas.microsoft.com/office/powerpoint/2010/main" val="2890990494"/>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 New Dawn in Stroke Care</a:t>
            </a:r>
          </a:p>
        </p:txBody>
      </p:sp>
      <p:pic>
        <p:nvPicPr>
          <p:cNvPr id="4" name="Picture 3"/>
          <p:cNvPicPr>
            <a:picLocks noChangeAspect="1"/>
          </p:cNvPicPr>
          <p:nvPr/>
        </p:nvPicPr>
        <p:blipFill>
          <a:blip r:embed="rId3"/>
          <a:stretch>
            <a:fillRect/>
          </a:stretch>
        </p:blipFill>
        <p:spPr>
          <a:xfrm>
            <a:off x="0" y="1324061"/>
            <a:ext cx="2106477" cy="1042152"/>
          </a:xfrm>
          <a:prstGeom prst="rect">
            <a:avLst/>
          </a:prstGeom>
        </p:spPr>
      </p:pic>
      <p:sp>
        <p:nvSpPr>
          <p:cNvPr id="8" name="Content Placeholder 2"/>
          <p:cNvSpPr>
            <a:spLocks noGrp="1"/>
          </p:cNvSpPr>
          <p:nvPr>
            <p:ph idx="1"/>
          </p:nvPr>
        </p:nvSpPr>
        <p:spPr>
          <a:xfrm>
            <a:off x="251326" y="2914310"/>
            <a:ext cx="8459536" cy="3826795"/>
          </a:xfrm>
        </p:spPr>
        <p:txBody>
          <a:bodyPr>
            <a:normAutofit/>
          </a:bodyPr>
          <a:lstStyle/>
          <a:p>
            <a:r>
              <a:rPr lang="en-US" dirty="0" smtClean="0"/>
              <a:t>Other Considerations</a:t>
            </a:r>
          </a:p>
          <a:p>
            <a:pPr lvl="1"/>
            <a:r>
              <a:rPr lang="en-US" dirty="0" smtClean="0"/>
              <a:t>DEFUSE conducted </a:t>
            </a:r>
            <a:r>
              <a:rPr lang="en-US" dirty="0"/>
              <a:t>at major </a:t>
            </a:r>
            <a:r>
              <a:rPr lang="en-US" dirty="0" err="1"/>
              <a:t>StrokeNet</a:t>
            </a:r>
            <a:r>
              <a:rPr lang="en-US" dirty="0"/>
              <a:t> centers with significant experience, specific imaging and software capabilities; may not be generalizable </a:t>
            </a:r>
            <a:r>
              <a:rPr lang="en-US" dirty="0" smtClean="0"/>
              <a:t>widely</a:t>
            </a:r>
            <a:endParaRPr lang="en-US" dirty="0"/>
          </a:p>
        </p:txBody>
      </p:sp>
      <p:pic>
        <p:nvPicPr>
          <p:cNvPr id="7" name="Content Placeholder 3"/>
          <p:cNvPicPr>
            <a:picLocks noChangeAspect="1"/>
          </p:cNvPicPr>
          <p:nvPr/>
        </p:nvPicPr>
        <p:blipFill>
          <a:blip r:embed="rId4"/>
          <a:srcRect t="602" b="602"/>
          <a:stretch>
            <a:fillRect/>
          </a:stretch>
        </p:blipFill>
        <p:spPr>
          <a:xfrm>
            <a:off x="2312737" y="1280640"/>
            <a:ext cx="2168357" cy="1192512"/>
          </a:xfrm>
          <a:prstGeom prst="rect">
            <a:avLst/>
          </a:prstGeom>
        </p:spPr>
      </p:pic>
    </p:spTree>
    <p:extLst>
      <p:ext uri="{BB962C8B-B14F-4D97-AF65-F5344CB8AC3E}">
        <p14:creationId xmlns:p14="http://schemas.microsoft.com/office/powerpoint/2010/main" val="2597092944"/>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n-US" dirty="0" smtClean="0"/>
              <a:t>History of Stroke Treatment</a:t>
            </a:r>
            <a:endParaRPr lang="en-US" dirty="0"/>
          </a:p>
        </p:txBody>
      </p:sp>
      <p:cxnSp>
        <p:nvCxnSpPr>
          <p:cNvPr id="6" name="Straight Arrow Connector 5"/>
          <p:cNvCxnSpPr/>
          <p:nvPr/>
        </p:nvCxnSpPr>
        <p:spPr>
          <a:xfrm flipV="1">
            <a:off x="1941871" y="4440306"/>
            <a:ext cx="6586990" cy="28860"/>
          </a:xfrm>
          <a:prstGeom prst="straightConnector1">
            <a:avLst/>
          </a:prstGeom>
          <a:ln w="57150">
            <a:solidFill>
              <a:srgbClr val="000090"/>
            </a:solidFill>
            <a:tailEnd type="arrow"/>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3"/>
          <a:stretch>
            <a:fillRect/>
          </a:stretch>
        </p:blipFill>
        <p:spPr>
          <a:xfrm>
            <a:off x="118893" y="2525302"/>
            <a:ext cx="790275" cy="1104422"/>
          </a:xfrm>
          <a:prstGeom prst="rect">
            <a:avLst/>
          </a:prstGeom>
        </p:spPr>
      </p:pic>
      <p:cxnSp>
        <p:nvCxnSpPr>
          <p:cNvPr id="12" name="Straight Connector 11"/>
          <p:cNvCxnSpPr/>
          <p:nvPr/>
        </p:nvCxnSpPr>
        <p:spPr>
          <a:xfrm flipV="1">
            <a:off x="462812" y="4074852"/>
            <a:ext cx="0" cy="524696"/>
          </a:xfrm>
          <a:prstGeom prst="line">
            <a:avLst/>
          </a:prstGeom>
          <a:ln w="44450">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3245942" y="4036778"/>
            <a:ext cx="0" cy="524696"/>
          </a:xfrm>
          <a:prstGeom prst="line">
            <a:avLst/>
          </a:prstGeom>
          <a:ln w="44450">
            <a:solidFill>
              <a:srgbClr val="00009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21773" y="3629725"/>
            <a:ext cx="787395" cy="369332"/>
          </a:xfrm>
          <a:prstGeom prst="rect">
            <a:avLst/>
          </a:prstGeom>
          <a:noFill/>
        </p:spPr>
        <p:txBody>
          <a:bodyPr wrap="none" rtlCol="0">
            <a:spAutoFit/>
          </a:bodyPr>
          <a:lstStyle/>
          <a:p>
            <a:r>
              <a:rPr lang="en-US" dirty="0" smtClean="0"/>
              <a:t>400BC</a:t>
            </a:r>
            <a:endParaRPr lang="en-US" dirty="0"/>
          </a:p>
        </p:txBody>
      </p:sp>
      <p:sp>
        <p:nvSpPr>
          <p:cNvPr id="8" name="TextBox 7"/>
          <p:cNvSpPr txBox="1"/>
          <p:nvPr/>
        </p:nvSpPr>
        <p:spPr>
          <a:xfrm>
            <a:off x="2919620" y="3698447"/>
            <a:ext cx="652643" cy="369332"/>
          </a:xfrm>
          <a:prstGeom prst="rect">
            <a:avLst/>
          </a:prstGeom>
          <a:noFill/>
        </p:spPr>
        <p:txBody>
          <a:bodyPr wrap="none" rtlCol="0">
            <a:spAutoFit/>
          </a:bodyPr>
          <a:lstStyle/>
          <a:p>
            <a:r>
              <a:rPr lang="en-US" dirty="0" smtClean="0"/>
              <a:t>1995</a:t>
            </a:r>
            <a:endParaRPr lang="en-US" dirty="0"/>
          </a:p>
        </p:txBody>
      </p:sp>
      <p:cxnSp>
        <p:nvCxnSpPr>
          <p:cNvPr id="17" name="Straight Connector 16"/>
          <p:cNvCxnSpPr/>
          <p:nvPr/>
        </p:nvCxnSpPr>
        <p:spPr>
          <a:xfrm flipV="1">
            <a:off x="3248698" y="3391128"/>
            <a:ext cx="236979" cy="330393"/>
          </a:xfrm>
          <a:prstGeom prst="line">
            <a:avLst/>
          </a:prstGeom>
          <a:ln w="44450">
            <a:solidFill>
              <a:srgbClr val="000090"/>
            </a:solidFill>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rot="18670030">
            <a:off x="3259437" y="2805539"/>
            <a:ext cx="954107" cy="461665"/>
          </a:xfrm>
          <a:prstGeom prst="rect">
            <a:avLst/>
          </a:prstGeom>
          <a:noFill/>
        </p:spPr>
        <p:txBody>
          <a:bodyPr wrap="none" rtlCol="0">
            <a:spAutoFit/>
          </a:bodyPr>
          <a:lstStyle/>
          <a:p>
            <a:r>
              <a:rPr lang="en-US" sz="2400" dirty="0" smtClean="0"/>
              <a:t>IV </a:t>
            </a:r>
            <a:r>
              <a:rPr lang="en-US" sz="2400" dirty="0" err="1" smtClean="0"/>
              <a:t>tPA</a:t>
            </a:r>
            <a:endParaRPr lang="en-US" sz="2400" dirty="0"/>
          </a:p>
        </p:txBody>
      </p:sp>
      <p:cxnSp>
        <p:nvCxnSpPr>
          <p:cNvPr id="20" name="Straight Connector 19"/>
          <p:cNvCxnSpPr/>
          <p:nvPr/>
        </p:nvCxnSpPr>
        <p:spPr>
          <a:xfrm flipV="1">
            <a:off x="6127985" y="4039870"/>
            <a:ext cx="0" cy="524696"/>
          </a:xfrm>
          <a:prstGeom prst="line">
            <a:avLst/>
          </a:prstGeom>
          <a:ln w="44450">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6127985" y="3404605"/>
            <a:ext cx="236979" cy="330393"/>
          </a:xfrm>
          <a:prstGeom prst="line">
            <a:avLst/>
          </a:prstGeom>
          <a:ln w="44450">
            <a:solidFill>
              <a:srgbClr val="000090"/>
            </a:solidFill>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5801663" y="3719470"/>
            <a:ext cx="652643" cy="369332"/>
          </a:xfrm>
          <a:prstGeom prst="rect">
            <a:avLst/>
          </a:prstGeom>
          <a:noFill/>
        </p:spPr>
        <p:txBody>
          <a:bodyPr wrap="none" rtlCol="0">
            <a:spAutoFit/>
          </a:bodyPr>
          <a:lstStyle/>
          <a:p>
            <a:r>
              <a:rPr lang="en-US" dirty="0" smtClean="0"/>
              <a:t>2008</a:t>
            </a:r>
            <a:endParaRPr lang="en-US" dirty="0"/>
          </a:p>
        </p:txBody>
      </p:sp>
      <p:sp>
        <p:nvSpPr>
          <p:cNvPr id="24" name="TextBox 23"/>
          <p:cNvSpPr txBox="1"/>
          <p:nvPr/>
        </p:nvSpPr>
        <p:spPr>
          <a:xfrm rot="18670030">
            <a:off x="5873759" y="2295999"/>
            <a:ext cx="2313454" cy="461665"/>
          </a:xfrm>
          <a:prstGeom prst="rect">
            <a:avLst/>
          </a:prstGeom>
          <a:noFill/>
        </p:spPr>
        <p:txBody>
          <a:bodyPr wrap="none" rtlCol="0">
            <a:spAutoFit/>
          </a:bodyPr>
          <a:lstStyle/>
          <a:p>
            <a:r>
              <a:rPr lang="en-US" sz="2400" dirty="0" smtClean="0"/>
              <a:t>4.5h </a:t>
            </a:r>
            <a:r>
              <a:rPr lang="en-US" sz="2400" dirty="0" err="1" smtClean="0"/>
              <a:t>tPA</a:t>
            </a:r>
            <a:r>
              <a:rPr lang="en-US" sz="2400" dirty="0" smtClean="0"/>
              <a:t> window</a:t>
            </a:r>
            <a:endParaRPr lang="en-US" sz="2400" dirty="0"/>
          </a:p>
        </p:txBody>
      </p:sp>
      <p:cxnSp>
        <p:nvCxnSpPr>
          <p:cNvPr id="21" name="Straight Connector 20"/>
          <p:cNvCxnSpPr/>
          <p:nvPr/>
        </p:nvCxnSpPr>
        <p:spPr>
          <a:xfrm flipV="1">
            <a:off x="7080674" y="4325862"/>
            <a:ext cx="0" cy="524696"/>
          </a:xfrm>
          <a:prstGeom prst="line">
            <a:avLst/>
          </a:prstGeom>
          <a:ln w="44450">
            <a:solidFill>
              <a:srgbClr val="000090"/>
            </a:solidFill>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6754352" y="4784823"/>
            <a:ext cx="652643" cy="369332"/>
          </a:xfrm>
          <a:prstGeom prst="rect">
            <a:avLst/>
          </a:prstGeom>
          <a:noFill/>
        </p:spPr>
        <p:txBody>
          <a:bodyPr wrap="none" rtlCol="0">
            <a:spAutoFit/>
          </a:bodyPr>
          <a:lstStyle/>
          <a:p>
            <a:r>
              <a:rPr lang="en-US" dirty="0" smtClean="0"/>
              <a:t>2013</a:t>
            </a:r>
            <a:endParaRPr lang="en-US" dirty="0"/>
          </a:p>
        </p:txBody>
      </p:sp>
      <p:cxnSp>
        <p:nvCxnSpPr>
          <p:cNvPr id="27" name="Straight Connector 26"/>
          <p:cNvCxnSpPr/>
          <p:nvPr/>
        </p:nvCxnSpPr>
        <p:spPr>
          <a:xfrm flipV="1">
            <a:off x="6833408" y="5122783"/>
            <a:ext cx="236979" cy="330393"/>
          </a:xfrm>
          <a:prstGeom prst="line">
            <a:avLst/>
          </a:prstGeom>
          <a:ln w="44450">
            <a:solidFill>
              <a:srgbClr val="000090"/>
            </a:solidFill>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rot="18610829">
            <a:off x="5530840" y="5377357"/>
            <a:ext cx="1668245" cy="830997"/>
          </a:xfrm>
          <a:prstGeom prst="rect">
            <a:avLst/>
          </a:prstGeom>
          <a:noFill/>
        </p:spPr>
        <p:txBody>
          <a:bodyPr wrap="none" rtlCol="0">
            <a:spAutoFit/>
          </a:bodyPr>
          <a:lstStyle/>
          <a:p>
            <a:r>
              <a:rPr lang="en-US" sz="2400" dirty="0" smtClean="0"/>
              <a:t>EVT doesn’t </a:t>
            </a:r>
            <a:br>
              <a:rPr lang="en-US" sz="2400" dirty="0" smtClean="0"/>
            </a:br>
            <a:r>
              <a:rPr lang="en-US" sz="2400" dirty="0" smtClean="0"/>
              <a:t>     work</a:t>
            </a:r>
            <a:endParaRPr lang="en-US" sz="2400" dirty="0"/>
          </a:p>
        </p:txBody>
      </p:sp>
      <p:cxnSp>
        <p:nvCxnSpPr>
          <p:cNvPr id="32" name="Straight Connector 31"/>
          <p:cNvCxnSpPr/>
          <p:nvPr/>
        </p:nvCxnSpPr>
        <p:spPr>
          <a:xfrm flipV="1">
            <a:off x="7437017" y="4055398"/>
            <a:ext cx="0" cy="524696"/>
          </a:xfrm>
          <a:prstGeom prst="line">
            <a:avLst/>
          </a:prstGeom>
          <a:ln w="44450">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7437017" y="3420133"/>
            <a:ext cx="236979" cy="330393"/>
          </a:xfrm>
          <a:prstGeom prst="line">
            <a:avLst/>
          </a:prstGeom>
          <a:ln w="44450">
            <a:solidFill>
              <a:srgbClr val="000090"/>
            </a:solidFill>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7110695" y="3734998"/>
            <a:ext cx="652643" cy="369332"/>
          </a:xfrm>
          <a:prstGeom prst="rect">
            <a:avLst/>
          </a:prstGeom>
          <a:noFill/>
        </p:spPr>
        <p:txBody>
          <a:bodyPr wrap="none" rtlCol="0">
            <a:spAutoFit/>
          </a:bodyPr>
          <a:lstStyle/>
          <a:p>
            <a:r>
              <a:rPr lang="en-US" dirty="0" smtClean="0"/>
              <a:t>2015</a:t>
            </a:r>
            <a:endParaRPr lang="en-US" dirty="0"/>
          </a:p>
        </p:txBody>
      </p:sp>
      <p:sp>
        <p:nvSpPr>
          <p:cNvPr id="36" name="TextBox 35"/>
          <p:cNvSpPr txBox="1"/>
          <p:nvPr/>
        </p:nvSpPr>
        <p:spPr>
          <a:xfrm rot="18653931">
            <a:off x="7345109" y="2605524"/>
            <a:ext cx="1633079" cy="461665"/>
          </a:xfrm>
          <a:prstGeom prst="rect">
            <a:avLst/>
          </a:prstGeom>
          <a:noFill/>
        </p:spPr>
        <p:txBody>
          <a:bodyPr wrap="none" rtlCol="0">
            <a:spAutoFit/>
          </a:bodyPr>
          <a:lstStyle/>
          <a:p>
            <a:r>
              <a:rPr lang="en-US" sz="2400" dirty="0" smtClean="0"/>
              <a:t>EVT Works!</a:t>
            </a:r>
            <a:endParaRPr lang="en-US" sz="2400" dirty="0"/>
          </a:p>
        </p:txBody>
      </p:sp>
      <p:cxnSp>
        <p:nvCxnSpPr>
          <p:cNvPr id="5" name="Curved Connector 4"/>
          <p:cNvCxnSpPr/>
          <p:nvPr/>
        </p:nvCxnSpPr>
        <p:spPr>
          <a:xfrm rot="5400000">
            <a:off x="1384058" y="4122719"/>
            <a:ext cx="680493" cy="610940"/>
          </a:xfrm>
          <a:prstGeom prst="curvedConnector3">
            <a:avLst>
              <a:gd name="adj1" fmla="val 50000"/>
            </a:avLst>
          </a:prstGeom>
          <a:ln w="34925">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37" name="Curved Connector 36"/>
          <p:cNvCxnSpPr/>
          <p:nvPr/>
        </p:nvCxnSpPr>
        <p:spPr>
          <a:xfrm rot="5400000">
            <a:off x="1601624" y="4161719"/>
            <a:ext cx="680493" cy="610940"/>
          </a:xfrm>
          <a:prstGeom prst="curvedConnector3">
            <a:avLst>
              <a:gd name="adj1" fmla="val 50000"/>
            </a:avLst>
          </a:prstGeom>
          <a:ln w="34925">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H="1">
            <a:off x="465394" y="4477360"/>
            <a:ext cx="1099574" cy="0"/>
          </a:xfrm>
          <a:prstGeom prst="line">
            <a:avLst/>
          </a:prstGeom>
          <a:ln w="57150">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7763338" y="4337200"/>
            <a:ext cx="0" cy="524696"/>
          </a:xfrm>
          <a:prstGeom prst="line">
            <a:avLst/>
          </a:prstGeom>
          <a:ln w="44450">
            <a:solidFill>
              <a:srgbClr val="000090"/>
            </a:solidFill>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7437016" y="4796161"/>
            <a:ext cx="652643" cy="369332"/>
          </a:xfrm>
          <a:prstGeom prst="rect">
            <a:avLst/>
          </a:prstGeom>
          <a:noFill/>
        </p:spPr>
        <p:txBody>
          <a:bodyPr wrap="none" rtlCol="0">
            <a:spAutoFit/>
          </a:bodyPr>
          <a:lstStyle/>
          <a:p>
            <a:r>
              <a:rPr lang="en-US" dirty="0" smtClean="0"/>
              <a:t>2017</a:t>
            </a:r>
            <a:endParaRPr lang="en-US" dirty="0"/>
          </a:p>
        </p:txBody>
      </p:sp>
      <p:cxnSp>
        <p:nvCxnSpPr>
          <p:cNvPr id="39" name="Straight Connector 38"/>
          <p:cNvCxnSpPr/>
          <p:nvPr/>
        </p:nvCxnSpPr>
        <p:spPr>
          <a:xfrm flipV="1">
            <a:off x="7516072" y="5134121"/>
            <a:ext cx="236979" cy="330393"/>
          </a:xfrm>
          <a:prstGeom prst="line">
            <a:avLst/>
          </a:prstGeom>
          <a:ln w="44450">
            <a:solidFill>
              <a:srgbClr val="000090"/>
            </a:solidFill>
          </a:ln>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rot="18610829">
            <a:off x="6672091" y="5383661"/>
            <a:ext cx="1310876" cy="830997"/>
          </a:xfrm>
          <a:prstGeom prst="rect">
            <a:avLst/>
          </a:prstGeom>
          <a:noFill/>
        </p:spPr>
        <p:txBody>
          <a:bodyPr wrap="none" rtlCol="0">
            <a:spAutoFit/>
          </a:bodyPr>
          <a:lstStyle/>
          <a:p>
            <a:r>
              <a:rPr lang="en-US" sz="2400" dirty="0" smtClean="0"/>
              <a:t>DAWN</a:t>
            </a:r>
            <a:br>
              <a:rPr lang="en-US" sz="2400" dirty="0" smtClean="0"/>
            </a:br>
            <a:r>
              <a:rPr lang="en-US" sz="2400" dirty="0" smtClean="0"/>
              <a:t>DEFUSE3</a:t>
            </a:r>
            <a:endParaRPr lang="en-US" sz="2400" dirty="0"/>
          </a:p>
        </p:txBody>
      </p:sp>
    </p:spTree>
    <p:extLst>
      <p:ext uri="{BB962C8B-B14F-4D97-AF65-F5344CB8AC3E}">
        <p14:creationId xmlns:p14="http://schemas.microsoft.com/office/powerpoint/2010/main" val="3688803689"/>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47053" y="1532700"/>
            <a:ext cx="8836526" cy="3111500"/>
          </a:xfrm>
          <a:prstGeom prst="rect">
            <a:avLst/>
          </a:prstGeom>
        </p:spPr>
      </p:pic>
      <p:pic>
        <p:nvPicPr>
          <p:cNvPr id="5" name="Picture 4"/>
          <p:cNvPicPr>
            <a:picLocks noChangeAspect="1"/>
          </p:cNvPicPr>
          <p:nvPr/>
        </p:nvPicPr>
        <p:blipFill>
          <a:blip r:embed="rId4"/>
          <a:stretch>
            <a:fillRect/>
          </a:stretch>
        </p:blipFill>
        <p:spPr>
          <a:xfrm>
            <a:off x="1333500" y="4692326"/>
            <a:ext cx="6477000" cy="1930400"/>
          </a:xfrm>
          <a:prstGeom prst="rect">
            <a:avLst/>
          </a:prstGeom>
        </p:spPr>
      </p:pic>
    </p:spTree>
    <p:extLst>
      <p:ext uri="{BB962C8B-B14F-4D97-AF65-F5344CB8AC3E}">
        <p14:creationId xmlns:p14="http://schemas.microsoft.com/office/powerpoint/2010/main" val="1338128236"/>
      </p:ext>
    </p:extLst>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2018 Stroke Guidelines:</a:t>
            </a:r>
            <a:br>
              <a:rPr lang="en-US" dirty="0" smtClean="0"/>
            </a:br>
            <a:r>
              <a:rPr lang="en-US" dirty="0" smtClean="0"/>
              <a:t>The Controversy</a:t>
            </a:r>
            <a:endParaRPr lang="en-US" dirty="0"/>
          </a:p>
        </p:txBody>
      </p:sp>
      <p:pic>
        <p:nvPicPr>
          <p:cNvPr id="4" name="Picture 3"/>
          <p:cNvPicPr>
            <a:picLocks noChangeAspect="1"/>
          </p:cNvPicPr>
          <p:nvPr/>
        </p:nvPicPr>
        <p:blipFill>
          <a:blip r:embed="rId3"/>
          <a:stretch>
            <a:fillRect/>
          </a:stretch>
        </p:blipFill>
        <p:spPr>
          <a:xfrm>
            <a:off x="4050630" y="2927058"/>
            <a:ext cx="4932947" cy="3930942"/>
          </a:xfrm>
          <a:prstGeom prst="rect">
            <a:avLst/>
          </a:prstGeom>
        </p:spPr>
      </p:pic>
      <p:sp>
        <p:nvSpPr>
          <p:cNvPr id="5" name="TextBox 4"/>
          <p:cNvSpPr txBox="1"/>
          <p:nvPr/>
        </p:nvSpPr>
        <p:spPr>
          <a:xfrm>
            <a:off x="655053" y="2112211"/>
            <a:ext cx="7018421" cy="2308324"/>
          </a:xfrm>
          <a:prstGeom prst="rect">
            <a:avLst/>
          </a:prstGeom>
          <a:noFill/>
        </p:spPr>
        <p:txBody>
          <a:bodyPr wrap="square" rtlCol="0">
            <a:spAutoFit/>
          </a:bodyPr>
          <a:lstStyle/>
          <a:p>
            <a:pPr marL="285750" indent="-285750">
              <a:buFont typeface="Arial"/>
              <a:buChar char="•"/>
            </a:pPr>
            <a:r>
              <a:rPr lang="en-US" sz="2400" dirty="0" smtClean="0"/>
              <a:t>Writing committee is very conservative</a:t>
            </a:r>
          </a:p>
          <a:p>
            <a:pPr marL="285750" indent="-285750">
              <a:buFont typeface="Arial"/>
              <a:buChar char="•"/>
            </a:pPr>
            <a:r>
              <a:rPr lang="en-US" sz="2400" dirty="0" smtClean="0"/>
              <a:t>Data-driven to a fault </a:t>
            </a:r>
          </a:p>
          <a:p>
            <a:pPr marL="285750" indent="-285750">
              <a:buFont typeface="Arial"/>
              <a:buChar char="•"/>
            </a:pPr>
            <a:r>
              <a:rPr lang="en-US" sz="2400" dirty="0" smtClean="0"/>
              <a:t>Recommended only practices directly shown in the literature to improve OUTCOMES</a:t>
            </a:r>
          </a:p>
          <a:p>
            <a:pPr marL="742950" lvl="1" indent="-285750">
              <a:buFont typeface="Arial"/>
              <a:buChar char="•"/>
            </a:pPr>
            <a:r>
              <a:rPr lang="en-US" sz="2400" dirty="0" smtClean="0"/>
              <a:t>Cardiac monitoring</a:t>
            </a:r>
          </a:p>
          <a:p>
            <a:pPr marL="742950" lvl="1" indent="-285750">
              <a:buFont typeface="Arial"/>
              <a:buChar char="•"/>
            </a:pPr>
            <a:r>
              <a:rPr lang="en-US" sz="2400" dirty="0" smtClean="0"/>
              <a:t>Imaging</a:t>
            </a:r>
          </a:p>
        </p:txBody>
      </p:sp>
    </p:spTree>
    <p:extLst>
      <p:ext uri="{BB962C8B-B14F-4D97-AF65-F5344CB8AC3E}">
        <p14:creationId xmlns:p14="http://schemas.microsoft.com/office/powerpoint/2010/main" val="1465608130"/>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2018 Stroke Guidelines:</a:t>
            </a:r>
            <a:br>
              <a:rPr lang="en-US" dirty="0" smtClean="0"/>
            </a:br>
            <a:r>
              <a:rPr lang="en-US" dirty="0" smtClean="0"/>
              <a:t>The controversy</a:t>
            </a:r>
            <a:endParaRPr lang="en-US" dirty="0"/>
          </a:p>
        </p:txBody>
      </p:sp>
      <p:pic>
        <p:nvPicPr>
          <p:cNvPr id="4" name="Picture 3"/>
          <p:cNvPicPr>
            <a:picLocks noChangeAspect="1"/>
          </p:cNvPicPr>
          <p:nvPr/>
        </p:nvPicPr>
        <p:blipFill>
          <a:blip r:embed="rId3"/>
          <a:stretch>
            <a:fillRect/>
          </a:stretch>
        </p:blipFill>
        <p:spPr>
          <a:xfrm>
            <a:off x="4050630" y="2927058"/>
            <a:ext cx="4932947" cy="3930942"/>
          </a:xfrm>
          <a:prstGeom prst="rect">
            <a:avLst/>
          </a:prstGeom>
        </p:spPr>
      </p:pic>
      <p:sp>
        <p:nvSpPr>
          <p:cNvPr id="5" name="TextBox 4"/>
          <p:cNvSpPr txBox="1"/>
          <p:nvPr/>
        </p:nvSpPr>
        <p:spPr>
          <a:xfrm>
            <a:off x="655053" y="2085475"/>
            <a:ext cx="7847263" cy="1569660"/>
          </a:xfrm>
          <a:prstGeom prst="rect">
            <a:avLst/>
          </a:prstGeom>
          <a:noFill/>
        </p:spPr>
        <p:txBody>
          <a:bodyPr wrap="square" rtlCol="0">
            <a:spAutoFit/>
          </a:bodyPr>
          <a:lstStyle/>
          <a:p>
            <a:pPr marL="285750" indent="-285750">
              <a:buFont typeface="Arial"/>
              <a:buChar char="•"/>
            </a:pPr>
            <a:r>
              <a:rPr lang="en-US" sz="2400" dirty="0" smtClean="0"/>
              <a:t>AHA rescinded/deleted part of the guideline statements in Mid-April</a:t>
            </a:r>
          </a:p>
          <a:p>
            <a:pPr marL="742950" lvl="1" indent="-285750">
              <a:buFont typeface="Arial"/>
              <a:buChar char="•"/>
            </a:pPr>
            <a:r>
              <a:rPr lang="en-US" sz="2400" dirty="0" smtClean="0"/>
              <a:t>Without discussing w writing committee</a:t>
            </a:r>
          </a:p>
          <a:p>
            <a:pPr marL="742950" lvl="1" indent="-285750">
              <a:buFont typeface="Arial"/>
              <a:buChar char="•"/>
            </a:pPr>
            <a:r>
              <a:rPr lang="en-US" sz="2400" dirty="0" smtClean="0"/>
              <a:t>Statements deleted are unusual choices [</a:t>
            </a:r>
            <a:r>
              <a:rPr lang="en-US" sz="2400" dirty="0" err="1" smtClean="0"/>
              <a:t>ed</a:t>
            </a:r>
            <a:r>
              <a:rPr lang="en-US" sz="2400" dirty="0" smtClean="0"/>
              <a:t>]</a:t>
            </a:r>
          </a:p>
        </p:txBody>
      </p:sp>
      <p:pic>
        <p:nvPicPr>
          <p:cNvPr id="3" name="Picture 2"/>
          <p:cNvPicPr>
            <a:picLocks noChangeAspect="1"/>
          </p:cNvPicPr>
          <p:nvPr/>
        </p:nvPicPr>
        <p:blipFill>
          <a:blip r:embed="rId4"/>
          <a:stretch>
            <a:fillRect/>
          </a:stretch>
        </p:blipFill>
        <p:spPr>
          <a:xfrm>
            <a:off x="350253" y="3806390"/>
            <a:ext cx="4309979" cy="2784909"/>
          </a:xfrm>
          <a:prstGeom prst="rect">
            <a:avLst/>
          </a:prstGeom>
          <a:ln>
            <a:solidFill>
              <a:schemeClr val="tx1"/>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16885309"/>
      </p:ext>
    </p:ext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2018 Stroke Guidelines:</a:t>
            </a:r>
            <a:br>
              <a:rPr lang="en-US" sz="3200" dirty="0" smtClean="0"/>
            </a:br>
            <a:r>
              <a:rPr lang="en-US" sz="3200" dirty="0" smtClean="0"/>
              <a:t>New </a:t>
            </a:r>
            <a:r>
              <a:rPr lang="en-US" sz="3200" dirty="0"/>
              <a:t>C</a:t>
            </a:r>
            <a:r>
              <a:rPr lang="en-US" sz="3200" dirty="0" smtClean="0"/>
              <a:t>lassification </a:t>
            </a:r>
            <a:r>
              <a:rPr lang="en-US" sz="3200" dirty="0"/>
              <a:t>S</a:t>
            </a:r>
            <a:r>
              <a:rPr lang="en-US" sz="3200" dirty="0" smtClean="0"/>
              <a:t>cheme</a:t>
            </a:r>
            <a:endParaRPr lang="en-US" sz="3200" dirty="0"/>
          </a:p>
        </p:txBody>
      </p:sp>
      <p:pic>
        <p:nvPicPr>
          <p:cNvPr id="4" name="Picture 3"/>
          <p:cNvPicPr>
            <a:picLocks noChangeAspect="1"/>
          </p:cNvPicPr>
          <p:nvPr/>
        </p:nvPicPr>
        <p:blipFill>
          <a:blip r:embed="rId2"/>
          <a:stretch>
            <a:fillRect/>
          </a:stretch>
        </p:blipFill>
        <p:spPr>
          <a:xfrm>
            <a:off x="1884947" y="1794106"/>
            <a:ext cx="4711508" cy="4997054"/>
          </a:xfrm>
          <a:prstGeom prst="rect">
            <a:avLst/>
          </a:prstGeom>
        </p:spPr>
      </p:pic>
      <p:sp>
        <p:nvSpPr>
          <p:cNvPr id="5" name="Rectangle 4"/>
          <p:cNvSpPr/>
          <p:nvPr/>
        </p:nvSpPr>
        <p:spPr>
          <a:xfrm>
            <a:off x="4211053" y="5240421"/>
            <a:ext cx="2385402" cy="15507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6762415"/>
      </p:ext>
    </p:ext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Selected New Guidelines </a:t>
            </a:r>
            <a:endParaRPr lang="en-US" dirty="0"/>
          </a:p>
        </p:txBody>
      </p:sp>
      <p:pic>
        <p:nvPicPr>
          <p:cNvPr id="4" name="Picture 3"/>
          <p:cNvPicPr>
            <a:picLocks noChangeAspect="1"/>
          </p:cNvPicPr>
          <p:nvPr/>
        </p:nvPicPr>
        <p:blipFill>
          <a:blip r:embed="rId2"/>
          <a:stretch>
            <a:fillRect/>
          </a:stretch>
        </p:blipFill>
        <p:spPr>
          <a:xfrm>
            <a:off x="1376947" y="1697009"/>
            <a:ext cx="6523789" cy="4158635"/>
          </a:xfrm>
          <a:prstGeom prst="rect">
            <a:avLst/>
          </a:prstGeom>
        </p:spPr>
      </p:pic>
    </p:spTree>
    <p:extLst>
      <p:ext uri="{BB962C8B-B14F-4D97-AF65-F5344CB8AC3E}">
        <p14:creationId xmlns:p14="http://schemas.microsoft.com/office/powerpoint/2010/main" val="3165655055"/>
      </p:ext>
    </p:ext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Selected 2018 Stroke Guidelines:</a:t>
            </a:r>
            <a:br>
              <a:rPr lang="en-US" sz="3200" dirty="0" smtClean="0"/>
            </a:br>
            <a:r>
              <a:rPr lang="en-US" sz="3200" dirty="0" err="1" smtClean="0"/>
              <a:t>tPA</a:t>
            </a:r>
            <a:r>
              <a:rPr lang="en-US" sz="3200" dirty="0" smtClean="0"/>
              <a:t> Administration</a:t>
            </a:r>
            <a:endParaRPr lang="en-US" sz="3200" dirty="0"/>
          </a:p>
        </p:txBody>
      </p:sp>
      <p:sp>
        <p:nvSpPr>
          <p:cNvPr id="5" name="Rectangle 4"/>
          <p:cNvSpPr/>
          <p:nvPr/>
        </p:nvSpPr>
        <p:spPr>
          <a:xfrm>
            <a:off x="4211053" y="5240421"/>
            <a:ext cx="2385402" cy="15507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stretch>
            <a:fillRect/>
          </a:stretch>
        </p:blipFill>
        <p:spPr>
          <a:xfrm>
            <a:off x="334210" y="2332477"/>
            <a:ext cx="8555789" cy="926966"/>
          </a:xfrm>
          <a:prstGeom prst="rect">
            <a:avLst/>
          </a:prstGeom>
        </p:spPr>
      </p:pic>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8421" y="3322714"/>
            <a:ext cx="5010327" cy="313931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9" name="Text Box 106"/>
          <p:cNvSpPr txBox="1">
            <a:spLocks noChangeArrowheads="1"/>
          </p:cNvSpPr>
          <p:nvPr/>
        </p:nvSpPr>
        <p:spPr bwMode="auto">
          <a:xfrm>
            <a:off x="91141" y="6580830"/>
            <a:ext cx="8733118" cy="276999"/>
          </a:xfrm>
          <a:prstGeom prst="rect">
            <a:avLst/>
          </a:prstGeom>
          <a:noFill/>
          <a:ln w="9525">
            <a:noFill/>
            <a:miter lim="800000"/>
            <a:headEnd/>
            <a:tailEnd/>
          </a:ln>
        </p:spPr>
        <p:txBody>
          <a:bodyPr wrap="square">
            <a:prstTxWarp prst="textNoShape">
              <a:avLst/>
            </a:prstTxWarp>
            <a:spAutoFit/>
          </a:bodyPr>
          <a:lstStyle/>
          <a:p>
            <a:r>
              <a:rPr lang="en-US" sz="1200" kern="1200" smtClean="0"/>
              <a:t>1. Marler JR, et al. Early stroke treatment associated with better outcome The NINDS rt-PA Stroke Study. </a:t>
            </a:r>
            <a:r>
              <a:rPr lang="en-US" sz="1200" i="1" kern="1200" smtClean="0"/>
              <a:t>Neurology</a:t>
            </a:r>
            <a:r>
              <a:rPr lang="en-US" sz="1200" kern="1200" smtClean="0"/>
              <a:t>. 2000;55:1649–1655. </a:t>
            </a:r>
            <a:endParaRPr lang="en-US" sz="1200" kern="1200" dirty="0">
              <a:solidFill>
                <a:schemeClr val="tx2"/>
              </a:solidFill>
            </a:endParaRPr>
          </a:p>
        </p:txBody>
      </p:sp>
      <p:sp>
        <p:nvSpPr>
          <p:cNvPr id="10" name="TextBox 9"/>
          <p:cNvSpPr txBox="1"/>
          <p:nvPr/>
        </p:nvSpPr>
        <p:spPr>
          <a:xfrm>
            <a:off x="572168" y="1949777"/>
            <a:ext cx="3403496" cy="369332"/>
          </a:xfrm>
          <a:prstGeom prst="rect">
            <a:avLst/>
          </a:prstGeom>
          <a:noFill/>
        </p:spPr>
        <p:txBody>
          <a:bodyPr wrap="none" rtlCol="0">
            <a:spAutoFit/>
          </a:bodyPr>
          <a:lstStyle/>
          <a:p>
            <a:pPr marL="285750" indent="-285750">
              <a:buFont typeface="Arial"/>
              <a:buChar char="•"/>
            </a:pPr>
            <a:r>
              <a:rPr lang="en-US" dirty="0" smtClean="0"/>
              <a:t>Faster is better; aim for &lt;45min</a:t>
            </a:r>
            <a:endParaRPr lang="en-US" dirty="0"/>
          </a:p>
        </p:txBody>
      </p:sp>
    </p:spTree>
    <p:extLst>
      <p:ext uri="{BB962C8B-B14F-4D97-AF65-F5344CB8AC3E}">
        <p14:creationId xmlns:p14="http://schemas.microsoft.com/office/powerpoint/2010/main" val="4690438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Selected 2018 Stroke Guidelines:</a:t>
            </a:r>
            <a:br>
              <a:rPr lang="en-US" sz="3200" dirty="0" smtClean="0"/>
            </a:br>
            <a:r>
              <a:rPr lang="en-US" sz="3200" dirty="0" smtClean="0"/>
              <a:t>Imaging</a:t>
            </a:r>
            <a:endParaRPr lang="en-US" sz="3200" dirty="0"/>
          </a:p>
        </p:txBody>
      </p:sp>
      <p:sp>
        <p:nvSpPr>
          <p:cNvPr id="5" name="Rectangle 4"/>
          <p:cNvSpPr/>
          <p:nvPr/>
        </p:nvSpPr>
        <p:spPr>
          <a:xfrm>
            <a:off x="4211053" y="5240421"/>
            <a:ext cx="2385402" cy="15507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stretch>
            <a:fillRect/>
          </a:stretch>
        </p:blipFill>
        <p:spPr>
          <a:xfrm>
            <a:off x="457200" y="2249731"/>
            <a:ext cx="7951537" cy="651320"/>
          </a:xfrm>
          <a:prstGeom prst="rect">
            <a:avLst/>
          </a:prstGeom>
        </p:spPr>
      </p:pic>
      <p:pic>
        <p:nvPicPr>
          <p:cNvPr id="9" name="Picture 8"/>
          <p:cNvPicPr>
            <a:picLocks noChangeAspect="1"/>
          </p:cNvPicPr>
          <p:nvPr/>
        </p:nvPicPr>
        <p:blipFill>
          <a:blip r:embed="rId3"/>
          <a:stretch>
            <a:fillRect/>
          </a:stretch>
        </p:blipFill>
        <p:spPr>
          <a:xfrm>
            <a:off x="457199" y="3536613"/>
            <a:ext cx="7951537" cy="1028700"/>
          </a:xfrm>
          <a:prstGeom prst="rect">
            <a:avLst/>
          </a:prstGeom>
        </p:spPr>
      </p:pic>
      <p:pic>
        <p:nvPicPr>
          <p:cNvPr id="10" name="Picture 9"/>
          <p:cNvPicPr>
            <a:picLocks noChangeAspect="1"/>
          </p:cNvPicPr>
          <p:nvPr/>
        </p:nvPicPr>
        <p:blipFill>
          <a:blip r:embed="rId4"/>
          <a:stretch>
            <a:fillRect/>
          </a:stretch>
        </p:blipFill>
        <p:spPr>
          <a:xfrm>
            <a:off x="528053" y="5360737"/>
            <a:ext cx="7880684" cy="1231900"/>
          </a:xfrm>
          <a:prstGeom prst="rect">
            <a:avLst/>
          </a:prstGeom>
        </p:spPr>
      </p:pic>
      <p:sp>
        <p:nvSpPr>
          <p:cNvPr id="11" name="TextBox 10"/>
          <p:cNvSpPr txBox="1"/>
          <p:nvPr/>
        </p:nvSpPr>
        <p:spPr>
          <a:xfrm>
            <a:off x="794084" y="1851177"/>
            <a:ext cx="6622326" cy="369332"/>
          </a:xfrm>
          <a:prstGeom prst="rect">
            <a:avLst/>
          </a:prstGeom>
          <a:noFill/>
        </p:spPr>
        <p:txBody>
          <a:bodyPr wrap="none" rtlCol="0">
            <a:spAutoFit/>
          </a:bodyPr>
          <a:lstStyle/>
          <a:p>
            <a:pPr marL="285750" indent="-285750">
              <a:buFont typeface="Arial"/>
              <a:buChar char="•"/>
            </a:pPr>
            <a:r>
              <a:rPr lang="en-US" dirty="0" smtClean="0"/>
              <a:t>IV </a:t>
            </a:r>
            <a:r>
              <a:rPr lang="en-US" dirty="0" err="1" smtClean="0"/>
              <a:t>tPA</a:t>
            </a:r>
            <a:r>
              <a:rPr lang="en-US" dirty="0" smtClean="0"/>
              <a:t> ALWAYS comes first, and should not be delayed by imaging</a:t>
            </a:r>
            <a:endParaRPr lang="en-US" dirty="0"/>
          </a:p>
        </p:txBody>
      </p:sp>
      <p:sp>
        <p:nvSpPr>
          <p:cNvPr id="12" name="TextBox 11"/>
          <p:cNvSpPr txBox="1"/>
          <p:nvPr/>
        </p:nvSpPr>
        <p:spPr>
          <a:xfrm>
            <a:off x="794084" y="3113252"/>
            <a:ext cx="5327099" cy="369332"/>
          </a:xfrm>
          <a:prstGeom prst="rect">
            <a:avLst/>
          </a:prstGeom>
          <a:noFill/>
        </p:spPr>
        <p:txBody>
          <a:bodyPr wrap="none" rtlCol="0">
            <a:spAutoFit/>
          </a:bodyPr>
          <a:lstStyle/>
          <a:p>
            <a:pPr marL="285750" indent="-285750">
              <a:buFont typeface="Arial"/>
              <a:buChar char="•"/>
            </a:pPr>
            <a:r>
              <a:rPr lang="en-US" dirty="0" smtClean="0"/>
              <a:t>Do NOT need Creatinine/GFR prior to obtaining CTA</a:t>
            </a:r>
            <a:endParaRPr lang="en-US" dirty="0"/>
          </a:p>
        </p:txBody>
      </p:sp>
      <p:sp>
        <p:nvSpPr>
          <p:cNvPr id="13" name="TextBox 12"/>
          <p:cNvSpPr txBox="1"/>
          <p:nvPr/>
        </p:nvSpPr>
        <p:spPr>
          <a:xfrm>
            <a:off x="794084" y="4936704"/>
            <a:ext cx="5981125" cy="369332"/>
          </a:xfrm>
          <a:prstGeom prst="rect">
            <a:avLst/>
          </a:prstGeom>
          <a:noFill/>
        </p:spPr>
        <p:txBody>
          <a:bodyPr wrap="none" rtlCol="0">
            <a:spAutoFit/>
          </a:bodyPr>
          <a:lstStyle/>
          <a:p>
            <a:pPr marL="285750" indent="-285750">
              <a:buFont typeface="Arial"/>
              <a:buChar char="•"/>
            </a:pPr>
            <a:r>
              <a:rPr lang="en-US" dirty="0" smtClean="0"/>
              <a:t>Get cervical vasculature imaging while you’re there, please</a:t>
            </a:r>
            <a:endParaRPr lang="en-US" dirty="0"/>
          </a:p>
        </p:txBody>
      </p:sp>
    </p:spTree>
    <p:extLst>
      <p:ext uri="{BB962C8B-B14F-4D97-AF65-F5344CB8AC3E}">
        <p14:creationId xmlns:p14="http://schemas.microsoft.com/office/powerpoint/2010/main" val="3561050818"/>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DukeHealthWhite">
  <a:themeElements>
    <a:clrScheme name="Duke 1">
      <a:dk1>
        <a:sysClr val="windowText" lastClr="000000"/>
      </a:dk1>
      <a:lt1>
        <a:sysClr val="window" lastClr="FFFFFF"/>
      </a:lt1>
      <a:dk2>
        <a:srgbClr val="023873"/>
      </a:dk2>
      <a:lt2>
        <a:srgbClr val="EEECE1"/>
      </a:lt2>
      <a:accent1>
        <a:srgbClr val="3C3C3B"/>
      </a:accent1>
      <a:accent2>
        <a:srgbClr val="BE322E"/>
      </a:accent2>
      <a:accent3>
        <a:srgbClr val="DD6822"/>
      </a:accent3>
      <a:accent4>
        <a:srgbClr val="ECB955"/>
      </a:accent4>
      <a:accent5>
        <a:srgbClr val="458AAA"/>
      </a:accent5>
      <a:accent6>
        <a:srgbClr val="9CA942"/>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10350</TotalTime>
  <Words>6368</Words>
  <Application>Microsoft Office PowerPoint</Application>
  <PresentationFormat>On-screen Show (4:3)</PresentationFormat>
  <Paragraphs>827</Paragraphs>
  <Slides>118</Slides>
  <Notes>81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118</vt:i4>
      </vt:variant>
    </vt:vector>
  </HeadingPairs>
  <TitlesOfParts>
    <vt:vector size="124" baseType="lpstr">
      <vt:lpstr>ＭＳ Ｐゴシック</vt:lpstr>
      <vt:lpstr>Arial</vt:lpstr>
      <vt:lpstr>Calibri</vt:lpstr>
      <vt:lpstr>Garamond</vt:lpstr>
      <vt:lpstr>Wingdings</vt:lpstr>
      <vt:lpstr>DukeHealthWhite</vt:lpstr>
      <vt:lpstr>Acute Management of Ischemic Stroke in 2018: Beyond tPA  and New Guidelines _______________ </vt:lpstr>
      <vt:lpstr>Objectives</vt:lpstr>
      <vt:lpstr>Disclosures</vt:lpstr>
      <vt:lpstr>Impact of Stroke in the USA</vt:lpstr>
      <vt:lpstr>Impact of Stroke in the USA:  A local flavor to the story</vt:lpstr>
      <vt:lpstr>PowerPoint Presentation</vt:lpstr>
      <vt:lpstr>Impact of Stroke in the USA</vt:lpstr>
      <vt:lpstr>Impact of Stroke in the USA</vt:lpstr>
      <vt:lpstr>History of Stroke Treatment: Part 1</vt:lpstr>
      <vt:lpstr>History of Stroke Treatment</vt:lpstr>
      <vt:lpstr>History of Stroke Treatment</vt:lpstr>
      <vt:lpstr>History of Stroke Treatment</vt:lpstr>
      <vt:lpstr>History of Stroke Treatment</vt:lpstr>
      <vt:lpstr>PowerPoint Presentation</vt:lpstr>
      <vt:lpstr>Modified Rankin Scale</vt:lpstr>
      <vt:lpstr>Modified Rankin Scale</vt:lpstr>
      <vt:lpstr>PowerPoint Presentation</vt:lpstr>
      <vt:lpstr>PowerPoint Presentation</vt:lpstr>
      <vt:lpstr>A word on sICH</vt:lpstr>
      <vt:lpstr>History of Stroke Treatment</vt:lpstr>
      <vt:lpstr>PowerPoint Presentation</vt:lpstr>
      <vt:lpstr>4.5 Hour Window</vt:lpstr>
      <vt:lpstr>4.5 Hour Window</vt:lpstr>
      <vt:lpstr>Recanalization Hypothesis</vt:lpstr>
      <vt:lpstr>Recanalization Hypothesis</vt:lpstr>
      <vt:lpstr>Recanalization Hypothesis</vt:lpstr>
      <vt:lpstr>Recanalization Hypothesis</vt:lpstr>
      <vt:lpstr>Recanalization Hypothesis</vt:lpstr>
      <vt:lpstr>Recanalization Hypothesis</vt:lpstr>
      <vt:lpstr>Recanalization Hypothesis</vt:lpstr>
      <vt:lpstr>Recanalization Hypothesis</vt:lpstr>
      <vt:lpstr>Recanalization Hypothesis</vt:lpstr>
      <vt:lpstr>Recanalization Hypothesis</vt:lpstr>
      <vt:lpstr>Endovascular Thrombectomy Devices</vt:lpstr>
      <vt:lpstr>Endovascular Thrombectomy Devices</vt:lpstr>
      <vt:lpstr>History of Stroke Treatment</vt:lpstr>
      <vt:lpstr>PowerPoint Presentation</vt:lpstr>
      <vt:lpstr>Recanalization Hypothesis</vt:lpstr>
      <vt:lpstr>2013 EVT Trials: post-mortem</vt:lpstr>
      <vt:lpstr>History of Stroke Treatment</vt:lpstr>
      <vt:lpstr>Endovascular Treatment Devices</vt:lpstr>
      <vt:lpstr>Endovascular Treatment Devices</vt:lpstr>
      <vt:lpstr>2015: ‘Stentrievers’ Make a Splash</vt:lpstr>
      <vt:lpstr>2015: ‘Stentrievers’ Make a Splash</vt:lpstr>
      <vt:lpstr>2015: ‘Stentrievers’ Make a Splash</vt:lpstr>
      <vt:lpstr>2015: ‘Stentrievers’ Make a Splash</vt:lpstr>
      <vt:lpstr>2015: ‘Stentrievers’ Make a Splash</vt:lpstr>
      <vt:lpstr>2015: ‘Stentrievers’ Make a Splash</vt:lpstr>
      <vt:lpstr>2015: ‘Stentrievers’ Make a Splash</vt:lpstr>
      <vt:lpstr>2015: ‘Stentrievers’ Make a Splash</vt:lpstr>
      <vt:lpstr>2015: ‘Stentrievers’ Make a Splash</vt:lpstr>
      <vt:lpstr>2015: ‘Stentrievers’ Make a Splash</vt:lpstr>
      <vt:lpstr>2015: ‘Stentrievers’ Make a Splash</vt:lpstr>
      <vt:lpstr>2015: ‘Stentrievers’ Make a Splash</vt:lpstr>
      <vt:lpstr>2015: ‘Stentrievers’ Make a Splash</vt:lpstr>
      <vt:lpstr>2015: ‘Stentrievers’ Make a Splash</vt:lpstr>
      <vt:lpstr>2015: ‘Stentrievers’ Make a Splash</vt:lpstr>
      <vt:lpstr>2015: ‘Stentrievers’ Make a Splash</vt:lpstr>
      <vt:lpstr>2015: ‘Stentrievers’ Make a Splash</vt:lpstr>
      <vt:lpstr>2015: ‘Stentrievers’ Make a Splash</vt:lpstr>
      <vt:lpstr>2015: ‘Stentrievers’ Make a Splash</vt:lpstr>
      <vt:lpstr>2015: ‘Stentrievers’ Make a Splash</vt:lpstr>
      <vt:lpstr>In Practice</vt:lpstr>
      <vt:lpstr>In Practice</vt:lpstr>
      <vt:lpstr>In Practice</vt:lpstr>
      <vt:lpstr>PowerPoint Presentation</vt:lpstr>
      <vt:lpstr>PowerPoint Presentation</vt:lpstr>
      <vt:lpstr>History of Stroke Treatment</vt:lpstr>
      <vt:lpstr>History of Stroke Treatment</vt:lpstr>
      <vt:lpstr>A New Dawn in Stroke Care</vt:lpstr>
      <vt:lpstr>A New Dawn in Stroke Care</vt:lpstr>
      <vt:lpstr>A New Dawn in Stroke Care</vt:lpstr>
      <vt:lpstr>A New Dawn in Stroke Care</vt:lpstr>
      <vt:lpstr>A New Dawn in Stroke Care</vt:lpstr>
      <vt:lpstr>A New Dawn in Stroke Care</vt:lpstr>
      <vt:lpstr>A New Dawn in Stroke Care</vt:lpstr>
      <vt:lpstr>A New Dawn in Stroke Care</vt:lpstr>
      <vt:lpstr>A New Dawn in Stroke Care</vt:lpstr>
      <vt:lpstr>A New Dawn in Stroke Care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New Dawn in Stroke Care</vt:lpstr>
      <vt:lpstr>A New Dawn in Stroke Care</vt:lpstr>
      <vt:lpstr>A New Dawn in Stroke Care</vt:lpstr>
      <vt:lpstr>A New Dawn in Stroke Care</vt:lpstr>
      <vt:lpstr>History of Stroke Treatment</vt:lpstr>
      <vt:lpstr>PowerPoint Presentation</vt:lpstr>
      <vt:lpstr>2018 Stroke Guidelines: The Controversy</vt:lpstr>
      <vt:lpstr>2018 Stroke Guidelines: The controversy</vt:lpstr>
      <vt:lpstr>2018 Stroke Guidelines: New Classification Scheme</vt:lpstr>
      <vt:lpstr>Selected New Guidelines </vt:lpstr>
      <vt:lpstr>Selected 2018 Stroke Guidelines: tPA Administration</vt:lpstr>
      <vt:lpstr>Selected 2018 Stroke Guidelines: Imaging</vt:lpstr>
      <vt:lpstr>Selected 2018 Stroke Guidelines: Imaging, II</vt:lpstr>
      <vt:lpstr>Selected 2018 Stroke Guidelines: EVT Updates</vt:lpstr>
      <vt:lpstr>Other New Stroke Guideline Statements </vt:lpstr>
      <vt:lpstr>Selected 2018 Stroke Guidelines: Imaging, III</vt:lpstr>
      <vt:lpstr>Selected 2018 Stroke Guidelines: tPA, II</vt:lpstr>
      <vt:lpstr>Selected 2018 Stroke Guidelines: EMS Triage</vt:lpstr>
      <vt:lpstr>PowerPoint Presentation</vt:lpstr>
      <vt:lpstr>Selected 2018 Stroke Guidelines: Telestroke</vt:lpstr>
      <vt:lpstr>PowerPoint Presentation</vt:lpstr>
      <vt:lpstr>On The Horizon</vt:lpstr>
      <vt:lpstr>What’s next for the penumbra?</vt:lpstr>
      <vt:lpstr>PowerPoint Presentation</vt:lpstr>
      <vt:lpstr>The Future of Acute Stroke Care is Bright</vt:lpstr>
      <vt:lpstr>APPENDICES</vt:lpstr>
      <vt:lpstr>ASPECTS Score</vt:lpstr>
      <vt:lpstr>NIHSS</vt:lpstr>
      <vt:lpstr>Cerebral Vasculature Review</vt:lpstr>
      <vt:lpstr>Wall Street Journal- Feb 6, 2018</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Beyond tPA: Treating Acute Stroke in 2017 _______________</dc:title>
  <dc:creator>Matthew Ehrlich</dc:creator>
  <cp:lastModifiedBy>Maria Papaderos</cp:lastModifiedBy>
  <cp:revision>129</cp:revision>
  <dcterms:created xsi:type="dcterms:W3CDTF">2017-11-28T20:36:12Z</dcterms:created>
  <dcterms:modified xsi:type="dcterms:W3CDTF">2018-05-14T20:00:43Z</dcterms:modified>
</cp:coreProperties>
</file>