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310" r:id="rId5"/>
    <p:sldId id="309" r:id="rId6"/>
    <p:sldId id="262" r:id="rId7"/>
    <p:sldId id="311" r:id="rId8"/>
    <p:sldId id="269" r:id="rId9"/>
    <p:sldId id="270" r:id="rId10"/>
    <p:sldId id="305" r:id="rId11"/>
    <p:sldId id="271" r:id="rId12"/>
    <p:sldId id="272" r:id="rId13"/>
    <p:sldId id="312" r:id="rId14"/>
    <p:sldId id="275" r:id="rId15"/>
    <p:sldId id="304" r:id="rId16"/>
    <p:sldId id="277" r:id="rId17"/>
    <p:sldId id="282" r:id="rId18"/>
    <p:sldId id="314" r:id="rId19"/>
    <p:sldId id="313" r:id="rId20"/>
    <p:sldId id="307" r:id="rId21"/>
    <p:sldId id="278" r:id="rId22"/>
    <p:sldId id="290" r:id="rId23"/>
    <p:sldId id="329" r:id="rId24"/>
    <p:sldId id="291" r:id="rId25"/>
    <p:sldId id="292" r:id="rId26"/>
    <p:sldId id="301" r:id="rId27"/>
    <p:sldId id="293" r:id="rId28"/>
    <p:sldId id="330" r:id="rId29"/>
    <p:sldId id="295" r:id="rId30"/>
    <p:sldId id="296" r:id="rId31"/>
    <p:sldId id="297" r:id="rId32"/>
    <p:sldId id="299" r:id="rId33"/>
    <p:sldId id="328" r:id="rId34"/>
    <p:sldId id="320" r:id="rId35"/>
    <p:sldId id="322" r:id="rId36"/>
    <p:sldId id="323" r:id="rId37"/>
    <p:sldId id="326" r:id="rId38"/>
    <p:sldId id="319" r:id="rId39"/>
    <p:sldId id="327" r:id="rId40"/>
    <p:sldId id="325" r:id="rId41"/>
    <p:sldId id="317" r:id="rId42"/>
    <p:sldId id="316" r:id="rId43"/>
    <p:sldId id="318" r:id="rId44"/>
    <p:sldId id="308"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E615DD-5CDB-469C-8FFB-466ED98A7D25}" type="datetimeFigureOut">
              <a:rPr lang="en-US" smtClean="0"/>
              <a:t>8/16/2016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42B9AC-836B-41A1-B0F8-31BCFF6F19B6}" type="slidenum">
              <a:rPr lang="en-US" smtClean="0"/>
              <a:t>‹#›</a:t>
            </a:fld>
            <a:endParaRPr lang="en-US" dirty="0"/>
          </a:p>
        </p:txBody>
      </p:sp>
    </p:spTree>
    <p:extLst>
      <p:ext uri="{BB962C8B-B14F-4D97-AF65-F5344CB8AC3E}">
        <p14:creationId xmlns:p14="http://schemas.microsoft.com/office/powerpoint/2010/main" val="279120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12.1%</a:t>
            </a:r>
            <a:r>
              <a:rPr lang="en-US" baseline="0" dirty="0" smtClean="0"/>
              <a:t> of 452 HAIs caused by CDI in 2011</a:t>
            </a:r>
          </a:p>
          <a:p>
            <a:r>
              <a:rPr lang="en-US" baseline="0" dirty="0" smtClean="0"/>
              <a:t>Rates have risen through 2013</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4</a:t>
            </a:fld>
            <a:endParaRPr lang="en-US" dirty="0"/>
          </a:p>
        </p:txBody>
      </p:sp>
    </p:spTree>
    <p:extLst>
      <p:ext uri="{BB962C8B-B14F-4D97-AF65-F5344CB8AC3E}">
        <p14:creationId xmlns:p14="http://schemas.microsoft.com/office/powerpoint/2010/main" val="82793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42FC268-A99C-4C03-9ECC-D9A3EC5D5E7D}" type="slidenum">
              <a:rPr lang="en-US" altLang="en-US" smtClean="0"/>
              <a:pPr eaLnBrk="1" hangingPunct="1">
                <a:spcBef>
                  <a:spcPct val="0"/>
                </a:spcBef>
              </a:pPr>
              <a:t>24</a:t>
            </a:fld>
            <a:endParaRPr lang="en-US" alt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dirty="0" smtClean="0"/>
              <a:t>Oral vanc first reported effective for cdad in 1978</a:t>
            </a:r>
          </a:p>
          <a:p>
            <a:pPr eaLnBrk="1" hangingPunct="1"/>
            <a:r>
              <a:rPr lang="en-US" altLang="en-US" dirty="0" smtClean="0"/>
              <a:t>1983 small but well designed clinical trial showed oral metronidazole to be equivalent to vanc</a:t>
            </a:r>
          </a:p>
          <a:p>
            <a:pPr eaLnBrk="1" hangingPunct="1"/>
            <a:r>
              <a:rPr lang="en-US" altLang="en-US" dirty="0" smtClean="0"/>
              <a:t>Early studies showed no difference in response or relapse rates between vanc and flagyl.  Concerns for VRE and cost advantage led to metronidazole becoming preferred choice</a:t>
            </a:r>
          </a:p>
          <a:p>
            <a:pPr eaLnBrk="1" hangingPunct="1"/>
            <a:r>
              <a:rPr lang="en-US" altLang="en-US" dirty="0" smtClean="0"/>
              <a:t>Absorbed systemically side effects:  GI upset, metallic taste, dizziness, disulfiram like reaction with alcohol, reversible but rare peripheral neuropathies and seizures may occur when high doses are given for long periods of time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487A9EF-77E4-472A-B185-981886656B1B}" type="slidenum">
              <a:rPr lang="en-US" altLang="en-US" smtClean="0"/>
              <a:pPr eaLnBrk="1" hangingPunct="1">
                <a:spcBef>
                  <a:spcPct val="0"/>
                </a:spcBef>
              </a:pPr>
              <a:t>25</a:t>
            </a:fld>
            <a:endParaRPr lang="en-US" alt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dirty="0" smtClean="0"/>
              <a:t>Treatment recomm revised in 2007 pivotal study by Zar, et al, showed superiority of vanc for severe disease</a:t>
            </a:r>
          </a:p>
          <a:p>
            <a:pPr eaLnBrk="1" hangingPunct="1"/>
            <a:r>
              <a:rPr lang="en-US" altLang="en-US" dirty="0" smtClean="0"/>
              <a:t>Excellent activity against c.diff, doses of 125 qid result in fecal concentrations of &gt;300mg/ml far exceeding the MIC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C528A81-49D0-494F-8D60-129A3F08E980}" type="slidenum">
              <a:rPr lang="en-US" altLang="en-US" smtClean="0"/>
              <a:pPr eaLnBrk="1" hangingPunct="1">
                <a:spcBef>
                  <a:spcPct val="0"/>
                </a:spcBef>
              </a:pPr>
              <a:t>26</a:t>
            </a:fld>
            <a:endParaRPr lang="en-US" altLang="en-US" dirty="0" smtClean="0"/>
          </a:p>
        </p:txBody>
      </p:sp>
      <p:sp>
        <p:nvSpPr>
          <p:cNvPr id="81923" name="Rectangle 7"/>
          <p:cNvSpPr txBox="1">
            <a:spLocks noGrp="1" noChangeArrowheads="1"/>
          </p:cNvSpPr>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9F850FA3-1051-4BD2-AFC0-00AD67C8FEC3}" type="slidenum">
              <a:rPr lang="en-US" altLang="en-US">
                <a:latin typeface="Arial" charset="0"/>
              </a:rPr>
              <a:pPr algn="r" eaLnBrk="1" hangingPunct="1">
                <a:spcBef>
                  <a:spcPct val="0"/>
                </a:spcBef>
              </a:pPr>
              <a:t>26</a:t>
            </a:fld>
            <a:endParaRPr lang="en-US" altLang="en-US" dirty="0">
              <a:latin typeface="Arial" charset="0"/>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p:spPr>
        <p:txBody>
          <a:bodyPr/>
          <a:lstStyle/>
          <a:p>
            <a:pPr eaLnBrk="1" hangingPunct="1"/>
            <a:r>
              <a:rPr lang="en-US" altLang="en-US" dirty="0" smtClean="0"/>
              <a:t>Vancomycin was the only drug approved for CDI until this </a:t>
            </a:r>
          </a:p>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93C0645-DCE6-4311-9C42-91B07DBAB48E}" type="slidenum">
              <a:rPr lang="en-US" altLang="en-US" smtClean="0"/>
              <a:pPr eaLnBrk="1" hangingPunct="1">
                <a:spcBef>
                  <a:spcPct val="0"/>
                </a:spcBef>
              </a:pPr>
              <a:t>27</a:t>
            </a:fld>
            <a:endParaRPr lang="en-US" alt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dirty="0" smtClean="0"/>
              <a:t>Cholestyramine – no demonstrable benefit and should be discouraged.  Binds vancomycin, decreased efficacy</a:t>
            </a:r>
          </a:p>
          <a:p>
            <a:pPr eaLnBrk="1" hangingPunct="1"/>
            <a:r>
              <a:rPr lang="en-US" altLang="en-US" dirty="0" smtClean="0"/>
              <a:t/>
            </a:r>
            <a:br>
              <a:rPr lang="en-US" altLang="en-US" dirty="0" smtClean="0"/>
            </a:br>
            <a:r>
              <a:rPr lang="en-US" altLang="en-US" dirty="0" smtClean="0"/>
              <a:t>Bacitracin – expensive, generally should not be used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severity</a:t>
            </a:r>
            <a:r>
              <a:rPr lang="en-US" baseline="0" dirty="0" smtClean="0"/>
              <a:t> classification</a:t>
            </a:r>
          </a:p>
          <a:p>
            <a:r>
              <a:rPr lang="en-US" baseline="0" dirty="0" smtClean="0"/>
              <a:t>What would you treat her with?</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28</a:t>
            </a:fld>
            <a:endParaRPr lang="en-US" dirty="0"/>
          </a:p>
        </p:txBody>
      </p:sp>
    </p:spTree>
    <p:extLst>
      <p:ext uri="{BB962C8B-B14F-4D97-AF65-F5344CB8AC3E}">
        <p14:creationId xmlns:p14="http://schemas.microsoft.com/office/powerpoint/2010/main" val="348133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4AE26F-B071-4BC1-B2DB-9D84920348AF}" type="slidenum">
              <a:rPr lang="en-US" altLang="en-US" smtClean="0"/>
              <a:pPr eaLnBrk="1" hangingPunct="1">
                <a:spcBef>
                  <a:spcPct val="0"/>
                </a:spcBef>
              </a:pPr>
              <a:t>29</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dirty="0" smtClean="0"/>
              <a:t>Recurrence is generally thought to be from residual spores and or failure to restore normal flora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09BB318-A752-49B6-A383-C3A3B32FD832}" type="slidenum">
              <a:rPr lang="en-US" altLang="en-US" smtClean="0"/>
              <a:pPr eaLnBrk="1" hangingPunct="1">
                <a:spcBef>
                  <a:spcPct val="0"/>
                </a:spcBef>
              </a:pPr>
              <a:t>31</a:t>
            </a:fld>
            <a:endParaRPr lang="en-US" alt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smtClean="0"/>
              <a:t>Multiple variations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Exact mechanism not known: replaces protective</a:t>
            </a:r>
            <a:r>
              <a:rPr lang="en-US" baseline="0" dirty="0" smtClean="0"/>
              <a:t> microbiome of natural colonic flora allowing suppression of C.difficile and possible immunological response </a:t>
            </a:r>
            <a:endParaRPr lang="en-US" dirty="0" smtClean="0"/>
          </a:p>
          <a:p>
            <a:r>
              <a:rPr lang="en-US" dirty="0" smtClean="0"/>
              <a:t>Enforcement discretion:</a:t>
            </a:r>
            <a:r>
              <a:rPr lang="en-US" baseline="0" dirty="0" smtClean="0"/>
              <a:t>  when used for CDI FMT does not require an Investigational new drug application – if used for other indications would have to file</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32</a:t>
            </a:fld>
            <a:endParaRPr lang="en-US" dirty="0"/>
          </a:p>
        </p:txBody>
      </p:sp>
    </p:spTree>
    <p:extLst>
      <p:ext uri="{BB962C8B-B14F-4D97-AF65-F5344CB8AC3E}">
        <p14:creationId xmlns:p14="http://schemas.microsoft.com/office/powerpoint/2010/main" val="2602221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true “contraindications” specified but probably should not be done in these patients</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37</a:t>
            </a:fld>
            <a:endParaRPr lang="en-US" dirty="0"/>
          </a:p>
        </p:txBody>
      </p:sp>
    </p:spTree>
    <p:extLst>
      <p:ext uri="{BB962C8B-B14F-4D97-AF65-F5344CB8AC3E}">
        <p14:creationId xmlns:p14="http://schemas.microsoft.com/office/powerpoint/2010/main" val="1839152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 analysis  - 11 studies included</a:t>
            </a:r>
          </a:p>
          <a:p>
            <a:r>
              <a:rPr lang="en-US" dirty="0" smtClean="0"/>
              <a:t>245/273</a:t>
            </a:r>
            <a:r>
              <a:rPr lang="en-US" baseline="0" dirty="0" smtClean="0"/>
              <a:t> patients experience clinical resolution </a:t>
            </a:r>
          </a:p>
          <a:p>
            <a:r>
              <a:rPr lang="en-US" baseline="0" dirty="0" smtClean="0"/>
              <a:t>Lower GI administration trended toward higher clinical resolution than upper GI admin.</a:t>
            </a:r>
          </a:p>
          <a:p>
            <a:r>
              <a:rPr lang="en-US" baseline="0" dirty="0" smtClean="0"/>
              <a:t>No difference in outcomes between anonymous and known donors</a:t>
            </a:r>
          </a:p>
          <a:p>
            <a:r>
              <a:rPr lang="en-US" baseline="0" dirty="0" smtClean="0"/>
              <a:t>No adverse events reported</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38</a:t>
            </a:fld>
            <a:endParaRPr lang="en-US" dirty="0"/>
          </a:p>
        </p:txBody>
      </p:sp>
    </p:spTree>
    <p:extLst>
      <p:ext uri="{BB962C8B-B14F-4D97-AF65-F5344CB8AC3E}">
        <p14:creationId xmlns:p14="http://schemas.microsoft.com/office/powerpoint/2010/main" val="347285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82% of community associated</a:t>
            </a:r>
            <a:r>
              <a:rPr lang="en-US" baseline="0" dirty="0" smtClean="0"/>
              <a:t> still with outpatient health care exposure</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5</a:t>
            </a:fld>
            <a:endParaRPr lang="en-US" dirty="0"/>
          </a:p>
        </p:txBody>
      </p:sp>
    </p:spTree>
    <p:extLst>
      <p:ext uri="{BB962C8B-B14F-4D97-AF65-F5344CB8AC3E}">
        <p14:creationId xmlns:p14="http://schemas.microsoft.com/office/powerpoint/2010/main" val="2956093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Published after the meta-analysis</a:t>
            </a:r>
            <a:r>
              <a:rPr lang="en-US" baseline="0" dirty="0" smtClean="0"/>
              <a:t> was completed. </a:t>
            </a:r>
          </a:p>
          <a:p>
            <a:r>
              <a:rPr lang="en-US" baseline="0" dirty="0" smtClean="0"/>
              <a:t>Small, open label study  </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39</a:t>
            </a:fld>
            <a:endParaRPr lang="en-US" dirty="0"/>
          </a:p>
        </p:txBody>
      </p:sp>
    </p:spTree>
    <p:extLst>
      <p:ext uri="{BB962C8B-B14F-4D97-AF65-F5344CB8AC3E}">
        <p14:creationId xmlns:p14="http://schemas.microsoft.com/office/powerpoint/2010/main" val="746455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serious or unexpected adverse events</a:t>
            </a:r>
          </a:p>
          <a:p>
            <a:r>
              <a:rPr lang="en-US" dirty="0" smtClean="0"/>
              <a:t>Bowel</a:t>
            </a:r>
            <a:r>
              <a:rPr lang="en-US" baseline="0" dirty="0" smtClean="0"/>
              <a:t> movements decreased from average of 7/day to 2/day the day after FMT</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40</a:t>
            </a:fld>
            <a:endParaRPr lang="en-US" dirty="0"/>
          </a:p>
        </p:txBody>
      </p:sp>
    </p:spTree>
    <p:extLst>
      <p:ext uri="{BB962C8B-B14F-4D97-AF65-F5344CB8AC3E}">
        <p14:creationId xmlns:p14="http://schemas.microsoft.com/office/powerpoint/2010/main" val="1521934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strict donor screening,</a:t>
            </a:r>
            <a:r>
              <a:rPr lang="en-US" baseline="0" dirty="0" smtClean="0"/>
              <a:t> testing results sent with sample</a:t>
            </a:r>
            <a:endParaRPr lang="en-US" dirty="0" smtClean="0"/>
          </a:p>
          <a:p>
            <a:r>
              <a:rPr lang="en-US" dirty="0" smtClean="0"/>
              <a:t>No consensus on most appropriate</a:t>
            </a:r>
            <a:r>
              <a:rPr lang="en-US" baseline="0" dirty="0" smtClean="0"/>
              <a:t> delivery method</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41</a:t>
            </a:fld>
            <a:endParaRPr lang="en-US" dirty="0"/>
          </a:p>
        </p:txBody>
      </p:sp>
    </p:spTree>
    <p:extLst>
      <p:ext uri="{BB962C8B-B14F-4D97-AF65-F5344CB8AC3E}">
        <p14:creationId xmlns:p14="http://schemas.microsoft.com/office/powerpoint/2010/main" val="117776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Considered</a:t>
            </a:r>
            <a:r>
              <a:rPr lang="en-US" baseline="0" dirty="0" smtClean="0"/>
              <a:t> contraindicated if severe comorbid conditions or severe immunosuppression</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42</a:t>
            </a:fld>
            <a:endParaRPr lang="en-US" dirty="0"/>
          </a:p>
        </p:txBody>
      </p:sp>
    </p:spTree>
    <p:extLst>
      <p:ext uri="{BB962C8B-B14F-4D97-AF65-F5344CB8AC3E}">
        <p14:creationId xmlns:p14="http://schemas.microsoft.com/office/powerpoint/2010/main" val="360334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defTabSz="931774">
              <a:defRPr/>
            </a:pPr>
            <a:r>
              <a:rPr lang="en-US" altLang="en-US" dirty="0" smtClean="0"/>
              <a:t>North American Pulsed Field type 1 (NAP1), restriction endonuclease analysis (REA) type BI, polymerase chain reaction ribotype 027, referred to collectively as NAP1/BI/027 strain – more resistant to FQ, more severe disease and mortality,</a:t>
            </a:r>
            <a:r>
              <a:rPr lang="en-US" altLang="en-US" baseline="0" dirty="0" smtClean="0"/>
              <a:t> increased toxin production</a:t>
            </a:r>
            <a:endParaRPr lang="en-US" altLang="en-US" dirty="0" smtClean="0"/>
          </a:p>
          <a:p>
            <a:pPr eaLnBrk="1" hangingPunct="1"/>
            <a:r>
              <a:rPr lang="en-US" altLang="en-US" dirty="0" smtClean="0"/>
              <a:t>Rates of CDI in the community are diff to assess, retrospective survey of cases in NC from 2005 est that 20% of CDI cases were community acquired.  Cases in peripartum women have been documented.  Rates also increasing in children</a:t>
            </a:r>
          </a:p>
          <a:p>
            <a:pPr eaLnBrk="1" hangingPunct="1"/>
            <a:endParaRPr lang="en-US" altLang="en-US" dirty="0" smtClean="0"/>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0BF84C4-79C8-4979-9EC8-801F4394112B}" type="slidenum">
              <a:rPr lang="en-US" altLang="en-US" smtClean="0"/>
              <a:pPr eaLnBrk="1" hangingPunct="1">
                <a:spcBef>
                  <a:spcPct val="0"/>
                </a:spcBef>
              </a:pPr>
              <a:t>6</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FEE2FD9-8835-443A-B032-6AB28FBC4D17}" type="slidenum">
              <a:rPr lang="en-US" altLang="en-US" smtClean="0"/>
              <a:pPr eaLnBrk="1" hangingPunct="1">
                <a:spcBef>
                  <a:spcPct val="0"/>
                </a:spcBef>
              </a:pPr>
              <a:t>8</a:t>
            </a:fld>
            <a:endParaRPr lang="en-US" alt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dirty="0" smtClean="0"/>
              <a:t>Additional toxins may play a role in virulence including binary toxins</a:t>
            </a:r>
          </a:p>
          <a:p>
            <a:pPr eaLnBrk="1" hangingPunct="1"/>
            <a:r>
              <a:rPr lang="en-US" altLang="en-US" dirty="0" smtClean="0"/>
              <a:t>Whitish-yellow raised plaques found in the colon, diagnosis can be make by colonoscopic visualization of these pseudomomembranes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04AD008-210B-4522-A4E4-31BE28E8CA85}" type="slidenum">
              <a:rPr lang="en-US" altLang="en-US" smtClean="0"/>
              <a:pPr eaLnBrk="1" hangingPunct="1">
                <a:spcBef>
                  <a:spcPct val="0"/>
                </a:spcBef>
              </a:pPr>
              <a:t>11</a:t>
            </a:fld>
            <a:endParaRPr lang="en-US" altLang="en-US" dirty="0" smtClean="0"/>
          </a:p>
        </p:txBody>
      </p:sp>
      <p:sp>
        <p:nvSpPr>
          <p:cNvPr id="63491" name="Rectangle 7"/>
          <p:cNvSpPr txBox="1">
            <a:spLocks noGrp="1" noChangeArrowheads="1"/>
          </p:cNvSpPr>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4EED074-AFC2-4D79-BA31-AD2AB3EDCFE8}" type="slidenum">
              <a:rPr lang="en-US" altLang="en-US">
                <a:latin typeface="Arial" charset="0"/>
              </a:rPr>
              <a:pPr algn="r" eaLnBrk="1" hangingPunct="1">
                <a:spcBef>
                  <a:spcPct val="0"/>
                </a:spcBef>
              </a:pPr>
              <a:t>11</a:t>
            </a:fld>
            <a:endParaRPr lang="en-US" altLang="en-US" dirty="0">
              <a:latin typeface="Arial"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p:spPr>
        <p:txBody>
          <a:bodyPr/>
          <a:lstStyle/>
          <a:p>
            <a:pPr eaLnBrk="1" hangingPunct="1"/>
            <a:r>
              <a:rPr lang="en-US" altLang="en-US" dirty="0" smtClean="0"/>
              <a:t>Risk factors:  </a:t>
            </a:r>
          </a:p>
          <a:p>
            <a:pPr eaLnBrk="1" hangingPunct="1"/>
            <a:r>
              <a:rPr lang="en-US" altLang="en-US" dirty="0" smtClean="0"/>
              <a:t>Advanced age:  &gt;65, also 5x greater</a:t>
            </a:r>
            <a:r>
              <a:rPr lang="en-US" altLang="en-US" baseline="0" dirty="0" smtClean="0"/>
              <a:t> risk of death </a:t>
            </a:r>
          </a:p>
          <a:p>
            <a:pPr eaLnBrk="1" hangingPunct="1"/>
            <a:r>
              <a:rPr lang="en-US" altLang="en-US" dirty="0" smtClean="0"/>
              <a:t>antibiotics – longer duration and multiple abx inc risk</a:t>
            </a:r>
          </a:p>
          <a:p>
            <a:pPr eaLnBrk="1" hangingPunct="1"/>
            <a:r>
              <a:rPr lang="en-US" altLang="en-US" dirty="0" smtClean="0"/>
              <a:t>Comorbid conditions: IBD, cancer</a:t>
            </a:r>
          </a:p>
          <a:p>
            <a:pPr eaLnBrk="1" hangingPunct="1"/>
            <a:r>
              <a:rPr lang="en-US" altLang="en-US" dirty="0" smtClean="0"/>
              <a:t>	immunosuppressed – chemotherapy, HIV</a:t>
            </a:r>
          </a:p>
          <a:p>
            <a:pPr eaLnBrk="1" hangingPunct="1"/>
            <a:r>
              <a:rPr lang="en-US" altLang="en-US" dirty="0" smtClean="0"/>
              <a:t>GI – surgery, tube feeding</a:t>
            </a:r>
          </a:p>
          <a:p>
            <a:pPr eaLnBrk="1" hangingPunct="1"/>
            <a:r>
              <a:rPr lang="en-US" altLang="en-US" dirty="0" smtClean="0"/>
              <a:t>Acid suppressing agents, H2 blockers/PPI potential and controversial – more study is needed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7D8FEB7-D541-4C05-B790-FD06CF02D92E}" type="slidenum">
              <a:rPr lang="en-US" altLang="en-US" smtClean="0"/>
              <a:pPr eaLnBrk="1" hangingPunct="1">
                <a:spcBef>
                  <a:spcPct val="0"/>
                </a:spcBef>
              </a:pPr>
              <a:t>12</a:t>
            </a:fld>
            <a:endParaRPr lang="en-US" alt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 testing to</a:t>
            </a:r>
            <a:r>
              <a:rPr lang="en-US" baseline="0" dirty="0" smtClean="0"/>
              <a:t> patients that meet this criteria:  &gt;3 liquid bowel movements in 24 hours, stool conforms to shape of container</a:t>
            </a:r>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14</a:t>
            </a:fld>
            <a:endParaRPr lang="en-US" dirty="0"/>
          </a:p>
        </p:txBody>
      </p:sp>
    </p:spTree>
    <p:extLst>
      <p:ext uri="{BB962C8B-B14F-4D97-AF65-F5344CB8AC3E}">
        <p14:creationId xmlns:p14="http://schemas.microsoft.com/office/powerpoint/2010/main" val="2957266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Stool culture – toxigenic culture – slow turn around time not clinically practical</a:t>
            </a:r>
          </a:p>
          <a:p>
            <a:pPr eaLnBrk="1" hangingPunct="1"/>
            <a:r>
              <a:rPr lang="en-US" altLang="en-US" dirty="0" smtClean="0"/>
              <a:t>Enzyme immunoassay (EIA) testing toxin A&amp;B rapid but less sensitive</a:t>
            </a:r>
          </a:p>
          <a:p>
            <a:pPr eaLnBrk="1" hangingPunct="1"/>
            <a:r>
              <a:rPr lang="en-US" altLang="en-US" dirty="0" smtClean="0"/>
              <a:t>2 step method EIA detection of glutamate dehydrogenase (GDH) as initial screen then toxigenic culture as the confirmatory test (interim recommendation)</a:t>
            </a:r>
          </a:p>
          <a:p>
            <a:pPr eaLnBrk="1" hangingPunct="1"/>
            <a:r>
              <a:rPr lang="en-US" altLang="en-US" dirty="0" smtClean="0"/>
              <a:t>PCR – rapid and sensitive</a:t>
            </a:r>
          </a:p>
          <a:p>
            <a:endParaRPr lang="en-US" dirty="0"/>
          </a:p>
        </p:txBody>
      </p:sp>
      <p:sp>
        <p:nvSpPr>
          <p:cNvPr id="4" name="Slide Number Placeholder 3"/>
          <p:cNvSpPr>
            <a:spLocks noGrp="1"/>
          </p:cNvSpPr>
          <p:nvPr>
            <p:ph type="sldNum" sz="quarter" idx="10"/>
          </p:nvPr>
        </p:nvSpPr>
        <p:spPr/>
        <p:txBody>
          <a:bodyPr/>
          <a:lstStyle/>
          <a:p>
            <a:fld id="{D842B9AC-836B-41A1-B0F8-31BCFF6F19B6}" type="slidenum">
              <a:rPr lang="en-US" smtClean="0"/>
              <a:t>16</a:t>
            </a:fld>
            <a:endParaRPr lang="en-US" dirty="0"/>
          </a:p>
        </p:txBody>
      </p:sp>
    </p:spTree>
    <p:extLst>
      <p:ext uri="{BB962C8B-B14F-4D97-AF65-F5344CB8AC3E}">
        <p14:creationId xmlns:p14="http://schemas.microsoft.com/office/powerpoint/2010/main" val="139546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09" indent="-285734" eaLnBrk="0" hangingPunct="0">
              <a:spcBef>
                <a:spcPct val="30000"/>
              </a:spcBef>
              <a:defRPr sz="1200">
                <a:solidFill>
                  <a:schemeClr val="tx1"/>
                </a:solidFill>
                <a:latin typeface="Times New Roman" pitchFamily="18" charset="0"/>
              </a:defRPr>
            </a:lvl2pPr>
            <a:lvl3pPr marL="1142937" indent="-228587" eaLnBrk="0" hangingPunct="0">
              <a:spcBef>
                <a:spcPct val="30000"/>
              </a:spcBef>
              <a:defRPr sz="1200">
                <a:solidFill>
                  <a:schemeClr val="tx1"/>
                </a:solidFill>
                <a:latin typeface="Times New Roman" pitchFamily="18" charset="0"/>
              </a:defRPr>
            </a:lvl3pPr>
            <a:lvl4pPr marL="1600111" indent="-228587" eaLnBrk="0" hangingPunct="0">
              <a:spcBef>
                <a:spcPct val="30000"/>
              </a:spcBef>
              <a:defRPr sz="1200">
                <a:solidFill>
                  <a:schemeClr val="tx1"/>
                </a:solidFill>
                <a:latin typeface="Times New Roman" pitchFamily="18" charset="0"/>
              </a:defRPr>
            </a:lvl4pPr>
            <a:lvl5pPr marL="2057287" indent="-228587" eaLnBrk="0" hangingPunct="0">
              <a:spcBef>
                <a:spcPct val="30000"/>
              </a:spcBef>
              <a:defRPr sz="1200">
                <a:solidFill>
                  <a:schemeClr val="tx1"/>
                </a:solidFill>
                <a:latin typeface="Times New Roman" pitchFamily="18" charset="0"/>
              </a:defRPr>
            </a:lvl5pPr>
            <a:lvl6pPr marL="2514461" indent="-228587" eaLnBrk="0" fontAlgn="base" hangingPunct="0">
              <a:spcBef>
                <a:spcPct val="30000"/>
              </a:spcBef>
              <a:spcAft>
                <a:spcPct val="0"/>
              </a:spcAft>
              <a:defRPr sz="1200">
                <a:solidFill>
                  <a:schemeClr val="tx1"/>
                </a:solidFill>
                <a:latin typeface="Times New Roman" pitchFamily="18" charset="0"/>
              </a:defRPr>
            </a:lvl6pPr>
            <a:lvl7pPr marL="2971635" indent="-228587" eaLnBrk="0" fontAlgn="base" hangingPunct="0">
              <a:spcBef>
                <a:spcPct val="30000"/>
              </a:spcBef>
              <a:spcAft>
                <a:spcPct val="0"/>
              </a:spcAft>
              <a:defRPr sz="1200">
                <a:solidFill>
                  <a:schemeClr val="tx1"/>
                </a:solidFill>
                <a:latin typeface="Times New Roman" pitchFamily="18" charset="0"/>
              </a:defRPr>
            </a:lvl7pPr>
            <a:lvl8pPr marL="3428811" indent="-228587" eaLnBrk="0" fontAlgn="base" hangingPunct="0">
              <a:spcBef>
                <a:spcPct val="30000"/>
              </a:spcBef>
              <a:spcAft>
                <a:spcPct val="0"/>
              </a:spcAft>
              <a:defRPr sz="1200">
                <a:solidFill>
                  <a:schemeClr val="tx1"/>
                </a:solidFill>
                <a:latin typeface="Times New Roman" pitchFamily="18" charset="0"/>
              </a:defRPr>
            </a:lvl8pPr>
            <a:lvl9pPr marL="3885985" indent="-22858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766AE61-0EAD-4542-8B52-0C3AFB23E28E}" type="slidenum">
              <a:rPr lang="en-US" altLang="en-US" smtClean="0"/>
              <a:pPr eaLnBrk="1" hangingPunct="1">
                <a:spcBef>
                  <a:spcPct val="0"/>
                </a:spcBef>
              </a:pPr>
              <a:t>17</a:t>
            </a:fld>
            <a:endParaRPr lang="en-US" altLang="en-US" dirty="0" smtClean="0"/>
          </a:p>
        </p:txBody>
      </p:sp>
      <p:sp>
        <p:nvSpPr>
          <p:cNvPr id="69635" name="Rectangle 7"/>
          <p:cNvSpPr txBox="1">
            <a:spLocks noGrp="1" noChangeArrowheads="1"/>
          </p:cNvSpPr>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9B06AFBB-61BB-42BB-B337-2BC936F826D9}" type="slidenum">
              <a:rPr lang="en-US" altLang="en-US">
                <a:latin typeface="Arial" charset="0"/>
              </a:rPr>
              <a:pPr algn="r" eaLnBrk="1" hangingPunct="1">
                <a:spcBef>
                  <a:spcPct val="0"/>
                </a:spcBef>
              </a:pPr>
              <a:t>17</a:t>
            </a:fld>
            <a:endParaRPr lang="en-US" altLang="en-US" dirty="0">
              <a:latin typeface="Arial"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p:spPr>
        <p:txBody>
          <a:bodyPr/>
          <a:lstStyle/>
          <a:p>
            <a:pPr eaLnBrk="1" hangingPunct="1"/>
            <a:r>
              <a:rPr lang="en-US" altLang="en-US" dirty="0" smtClean="0"/>
              <a:t>Multiple stool specimens is not supported because of low increase in yield, possible false positives, not cost effective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344577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376668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2605432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3180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304182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46686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331350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200131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205237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102128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283505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4FB20-FE9D-4498-9422-1F34BCFC908D}" type="datetimeFigureOut">
              <a:rPr lang="en-US" smtClean="0"/>
              <a:t>8/16/2016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07892B-C785-4E16-9E09-28908BAE3BED}" type="slidenum">
              <a:rPr lang="en-US" smtClean="0"/>
              <a:t>‹#›</a:t>
            </a:fld>
            <a:endParaRPr lang="en-US" dirty="0"/>
          </a:p>
        </p:txBody>
      </p:sp>
    </p:spTree>
    <p:extLst>
      <p:ext uri="{BB962C8B-B14F-4D97-AF65-F5344CB8AC3E}">
        <p14:creationId xmlns:p14="http://schemas.microsoft.com/office/powerpoint/2010/main" val="315507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4FB20-FE9D-4498-9422-1F34BCFC908D}" type="datetimeFigureOut">
              <a:rPr lang="en-US" smtClean="0"/>
              <a:t>8/16/2016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7892B-C785-4E16-9E09-28908BAE3BED}" type="slidenum">
              <a:rPr lang="en-US" smtClean="0"/>
              <a:t>‹#›</a:t>
            </a:fld>
            <a:endParaRPr lang="en-US" dirty="0"/>
          </a:p>
        </p:txBody>
      </p:sp>
    </p:spTree>
    <p:extLst>
      <p:ext uri="{BB962C8B-B14F-4D97-AF65-F5344CB8AC3E}">
        <p14:creationId xmlns:p14="http://schemas.microsoft.com/office/powerpoint/2010/main" val="8031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thepowerofpoop.com/"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4"/>
          <p:cNvSpPr>
            <a:spLocks noChangeShapeType="1"/>
          </p:cNvSpPr>
          <p:nvPr/>
        </p:nvSpPr>
        <p:spPr bwMode="auto">
          <a:xfrm>
            <a:off x="381000" y="5943600"/>
            <a:ext cx="85344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51" name="Line 5"/>
          <p:cNvSpPr>
            <a:spLocks noChangeShapeType="1"/>
          </p:cNvSpPr>
          <p:nvPr/>
        </p:nvSpPr>
        <p:spPr bwMode="auto">
          <a:xfrm>
            <a:off x="457200" y="457200"/>
            <a:ext cx="8382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52" name="Text Box 24"/>
          <p:cNvSpPr txBox="1">
            <a:spLocks noChangeArrowheads="1"/>
          </p:cNvSpPr>
          <p:nvPr/>
        </p:nvSpPr>
        <p:spPr bwMode="auto">
          <a:xfrm>
            <a:off x="2209800" y="2057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400" dirty="0"/>
          </a:p>
        </p:txBody>
      </p:sp>
      <p:sp>
        <p:nvSpPr>
          <p:cNvPr id="2053" name="Rectangle 26"/>
          <p:cNvSpPr>
            <a:spLocks noGrp="1" noChangeArrowheads="1"/>
          </p:cNvSpPr>
          <p:nvPr>
            <p:ph type="ctrTitle"/>
          </p:nvPr>
        </p:nvSpPr>
        <p:spPr>
          <a:xfrm>
            <a:off x="381000" y="1600200"/>
            <a:ext cx="8763000" cy="1470025"/>
          </a:xfrm>
        </p:spPr>
        <p:txBody>
          <a:bodyPr/>
          <a:lstStyle/>
          <a:p>
            <a:pPr eaLnBrk="1" hangingPunct="1"/>
            <a:r>
              <a:rPr lang="en-US" altLang="en-US" dirty="0" smtClean="0">
                <a:latin typeface="Arial" charset="0"/>
              </a:rPr>
              <a:t>Treatment of </a:t>
            </a:r>
            <a:r>
              <a:rPr lang="en-US" altLang="en-US" i="1" dirty="0" smtClean="0">
                <a:latin typeface="Arial" charset="0"/>
              </a:rPr>
              <a:t>Clostridium difficile</a:t>
            </a:r>
            <a:r>
              <a:rPr lang="en-US" altLang="en-US" dirty="0" smtClean="0">
                <a:latin typeface="Arial" charset="0"/>
              </a:rPr>
              <a:t> Infection</a:t>
            </a:r>
            <a:endParaRPr lang="en-US" altLang="en-US" sz="2800" dirty="0" smtClean="0">
              <a:latin typeface="Arial" charset="0"/>
            </a:endParaRPr>
          </a:p>
        </p:txBody>
      </p:sp>
      <p:sp>
        <p:nvSpPr>
          <p:cNvPr id="2054" name="Rectangle 27"/>
          <p:cNvSpPr>
            <a:spLocks noGrp="1" noChangeArrowheads="1"/>
          </p:cNvSpPr>
          <p:nvPr>
            <p:ph type="subTitle" idx="1"/>
          </p:nvPr>
        </p:nvSpPr>
        <p:spPr/>
        <p:txBody>
          <a:bodyPr>
            <a:normAutofit fontScale="92500" lnSpcReduction="10000"/>
          </a:bodyPr>
          <a:lstStyle/>
          <a:p>
            <a:pPr eaLnBrk="1" hangingPunct="1">
              <a:lnSpc>
                <a:spcPct val="80000"/>
              </a:lnSpc>
            </a:pPr>
            <a:r>
              <a:rPr lang="en-US" altLang="en-US" sz="2800" dirty="0" smtClean="0">
                <a:latin typeface="Arial" charset="0"/>
              </a:rPr>
              <a:t>Serin</a:t>
            </a:r>
            <a:r>
              <a:rPr lang="en-US" altLang="en-US" sz="2800" dirty="0" smtClean="0">
                <a:latin typeface="Arial" charset="0"/>
              </a:rPr>
              <a:t>a Tart, PharmD</a:t>
            </a:r>
          </a:p>
          <a:p>
            <a:pPr eaLnBrk="1" hangingPunct="1">
              <a:lnSpc>
                <a:spcPct val="80000"/>
              </a:lnSpc>
            </a:pPr>
            <a:r>
              <a:rPr lang="en-US" altLang="en-US" sz="2800" dirty="0" smtClean="0">
                <a:latin typeface="Arial" charset="0"/>
              </a:rPr>
              <a:t>Antimicrobial Stewardshi</a:t>
            </a:r>
            <a:r>
              <a:rPr lang="en-US" altLang="en-US" sz="2800" dirty="0" smtClean="0">
                <a:latin typeface="Arial" charset="0"/>
              </a:rPr>
              <a:t>p Coordinator Clinical Pharmacist</a:t>
            </a:r>
          </a:p>
          <a:p>
            <a:pPr eaLnBrk="1" hangingPunct="1">
              <a:lnSpc>
                <a:spcPct val="80000"/>
              </a:lnSpc>
            </a:pPr>
            <a:r>
              <a:rPr lang="en-US" altLang="en-US" sz="2800" dirty="0" smtClean="0">
                <a:latin typeface="Arial" charset="0"/>
              </a:rPr>
              <a:t>Cape Fear Valley Health</a:t>
            </a:r>
          </a:p>
          <a:p>
            <a:pPr eaLnBrk="1" hangingPunct="1">
              <a:lnSpc>
                <a:spcPct val="80000"/>
              </a:lnSpc>
            </a:pPr>
            <a:r>
              <a:rPr lang="en-US" altLang="en-US" sz="2800" dirty="0" smtClean="0">
                <a:latin typeface="Arial" charset="0"/>
              </a:rPr>
              <a:t>start@capefearvalley.com</a:t>
            </a:r>
            <a:endParaRPr lang="en-US" altLang="en-US" sz="2800" dirty="0" smtClean="0">
              <a:latin typeface="Arial" charset="0"/>
            </a:endParaRPr>
          </a:p>
        </p:txBody>
      </p:sp>
    </p:spTree>
    <p:extLst>
      <p:ext uri="{BB962C8B-B14F-4D97-AF65-F5344CB8AC3E}">
        <p14:creationId xmlns:p14="http://schemas.microsoft.com/office/powerpoint/2010/main" val="70600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smtClean="0">
                <a:latin typeface="Arial" charset="0"/>
              </a:rPr>
              <a:t>Assessment Question</a:t>
            </a:r>
          </a:p>
        </p:txBody>
      </p:sp>
      <p:sp>
        <p:nvSpPr>
          <p:cNvPr id="51203" name="Rectangle 3"/>
          <p:cNvSpPr>
            <a:spLocks noGrp="1" noChangeArrowheads="1"/>
          </p:cNvSpPr>
          <p:nvPr>
            <p:ph idx="1"/>
          </p:nvPr>
        </p:nvSpPr>
        <p:spPr/>
        <p:txBody>
          <a:bodyPr/>
          <a:lstStyle/>
          <a:p>
            <a:pPr marL="609600" indent="-609600" eaLnBrk="1" hangingPunct="1">
              <a:buFontTx/>
              <a:buNone/>
            </a:pPr>
            <a:r>
              <a:rPr lang="en-US" altLang="en-US" dirty="0" smtClean="0">
                <a:latin typeface="Arial" charset="0"/>
              </a:rPr>
              <a:t>Which of the following may cause CDI?</a:t>
            </a:r>
          </a:p>
          <a:p>
            <a:pPr marL="609600" indent="-609600" eaLnBrk="1" hangingPunct="1">
              <a:buFontTx/>
              <a:buAutoNum type="alphaLcPeriod"/>
            </a:pPr>
            <a:r>
              <a:rPr lang="en-US" altLang="en-US" dirty="0" smtClean="0">
                <a:latin typeface="Arial" charset="0"/>
              </a:rPr>
              <a:t>Clindamycin</a:t>
            </a:r>
          </a:p>
          <a:p>
            <a:pPr marL="609600" indent="-609600" eaLnBrk="1" hangingPunct="1">
              <a:buFontTx/>
              <a:buAutoNum type="alphaLcPeriod"/>
            </a:pPr>
            <a:r>
              <a:rPr lang="en-US" altLang="en-US" dirty="0" smtClean="0">
                <a:latin typeface="Arial" charset="0"/>
              </a:rPr>
              <a:t>Ceftriaxone</a:t>
            </a:r>
          </a:p>
          <a:p>
            <a:pPr marL="609600" indent="-609600" eaLnBrk="1" hangingPunct="1">
              <a:buFontTx/>
              <a:buAutoNum type="alphaLcPeriod"/>
            </a:pPr>
            <a:r>
              <a:rPr lang="en-US" altLang="en-US" dirty="0" smtClean="0">
                <a:latin typeface="Arial" charset="0"/>
              </a:rPr>
              <a:t>Levofloxacin</a:t>
            </a:r>
          </a:p>
          <a:p>
            <a:pPr marL="609600" indent="-609600" eaLnBrk="1" hangingPunct="1">
              <a:buFontTx/>
              <a:buAutoNum type="alphaLcPeriod"/>
            </a:pPr>
            <a:r>
              <a:rPr lang="en-US" altLang="en-US" dirty="0" smtClean="0">
                <a:latin typeface="Arial" charset="0"/>
              </a:rPr>
              <a:t>Metronidazole</a:t>
            </a:r>
          </a:p>
          <a:p>
            <a:pPr marL="609600" indent="-609600" eaLnBrk="1" hangingPunct="1">
              <a:buFontTx/>
              <a:buAutoNum type="alphaLcPeriod"/>
            </a:pPr>
            <a:r>
              <a:rPr lang="en-US" altLang="en-US" dirty="0" smtClean="0">
                <a:latin typeface="Arial" charset="0"/>
              </a:rPr>
              <a:t>All of the above</a:t>
            </a:r>
          </a:p>
          <a:p>
            <a:pPr marL="609600" indent="-609600" eaLnBrk="1" hangingPunct="1">
              <a:buFontTx/>
              <a:buNone/>
            </a:pPr>
            <a:endParaRPr lang="en-US" altLang="en-US" dirty="0" smtClean="0">
              <a:latin typeface="Arial" charset="0"/>
            </a:endParaRPr>
          </a:p>
        </p:txBody>
      </p:sp>
    </p:spTree>
    <p:extLst>
      <p:ext uri="{BB962C8B-B14F-4D97-AF65-F5344CB8AC3E}">
        <p14:creationId xmlns:p14="http://schemas.microsoft.com/office/powerpoint/2010/main" val="3873574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4638"/>
            <a:ext cx="8229600" cy="1143000"/>
          </a:xfrm>
        </p:spPr>
        <p:txBody>
          <a:bodyPr anchor="b"/>
          <a:lstStyle/>
          <a:p>
            <a:pPr eaLnBrk="1" hangingPunct="1"/>
            <a:r>
              <a:rPr lang="en-US" altLang="en-US" dirty="0" smtClean="0">
                <a:latin typeface="Arial" charset="0"/>
              </a:rPr>
              <a:t>CDI Risk Factors</a:t>
            </a:r>
            <a:endParaRPr lang="en-US" altLang="en-US" i="1" dirty="0" smtClean="0">
              <a:latin typeface="Arial" charset="0"/>
            </a:endParaRPr>
          </a:p>
        </p:txBody>
      </p:sp>
      <p:sp>
        <p:nvSpPr>
          <p:cNvPr id="16387" name="Rectangle 3"/>
          <p:cNvSpPr>
            <a:spLocks noGrp="1" noChangeArrowheads="1"/>
          </p:cNvSpPr>
          <p:nvPr>
            <p:ph type="body" idx="4294967295"/>
          </p:nvPr>
        </p:nvSpPr>
        <p:spPr>
          <a:xfrm>
            <a:off x="457200" y="1752600"/>
            <a:ext cx="7772400" cy="4383088"/>
          </a:xfrm>
        </p:spPr>
        <p:txBody>
          <a:bodyPr/>
          <a:lstStyle/>
          <a:p>
            <a:pPr lvl="1" eaLnBrk="1" hangingPunct="1"/>
            <a:r>
              <a:rPr lang="en-US" altLang="en-US" dirty="0" smtClean="0">
                <a:latin typeface="Arial" charset="0"/>
              </a:rPr>
              <a:t>Advanced age</a:t>
            </a:r>
          </a:p>
          <a:p>
            <a:pPr lvl="1" eaLnBrk="1" hangingPunct="1"/>
            <a:r>
              <a:rPr lang="en-US" altLang="en-US" dirty="0" smtClean="0">
                <a:latin typeface="Arial" charset="0"/>
              </a:rPr>
              <a:t>Duration of hospitalization</a:t>
            </a:r>
          </a:p>
          <a:p>
            <a:pPr lvl="1" eaLnBrk="1" hangingPunct="1"/>
            <a:r>
              <a:rPr lang="en-US" altLang="en-US" dirty="0" smtClean="0">
                <a:latin typeface="Arial" charset="0"/>
              </a:rPr>
              <a:t>Exposure to antimicrobials</a:t>
            </a:r>
          </a:p>
          <a:p>
            <a:pPr lvl="1" eaLnBrk="1" hangingPunct="1"/>
            <a:r>
              <a:rPr lang="en-US" altLang="en-US" dirty="0" smtClean="0">
                <a:latin typeface="Arial" charset="0"/>
              </a:rPr>
              <a:t>Comorbid conditions</a:t>
            </a:r>
          </a:p>
          <a:p>
            <a:pPr lvl="1" eaLnBrk="1" hangingPunct="1"/>
            <a:r>
              <a:rPr lang="en-US" altLang="en-US" dirty="0" smtClean="0">
                <a:latin typeface="Arial" charset="0"/>
              </a:rPr>
              <a:t>Immunosuppressed</a:t>
            </a:r>
          </a:p>
          <a:p>
            <a:pPr lvl="1" eaLnBrk="1" hangingPunct="1"/>
            <a:r>
              <a:rPr lang="en-US" altLang="en-US" dirty="0" smtClean="0">
                <a:latin typeface="Arial" charset="0"/>
              </a:rPr>
              <a:t>GI manipulation</a:t>
            </a:r>
          </a:p>
          <a:p>
            <a:pPr lvl="1" eaLnBrk="1" hangingPunct="1"/>
            <a:r>
              <a:rPr lang="en-US" altLang="en-US" dirty="0" smtClean="0">
                <a:latin typeface="Arial" charset="0"/>
              </a:rPr>
              <a:t>Acid suppressing agents: proton pump inhibitors (PPI)</a:t>
            </a:r>
          </a:p>
        </p:txBody>
      </p:sp>
      <p:sp>
        <p:nvSpPr>
          <p:cNvPr id="16388" name="Rectangle 5"/>
          <p:cNvSpPr>
            <a:spLocks noChangeArrowheads="1"/>
          </p:cNvSpPr>
          <p:nvPr/>
        </p:nvSpPr>
        <p:spPr bwMode="auto">
          <a:xfrm>
            <a:off x="228600" y="6248400"/>
            <a:ext cx="4602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dirty="0">
                <a:latin typeface="Arial" charset="0"/>
              </a:rPr>
              <a:t>Cohen SH, et al. Infect Cont Hosp Epidemiol 2010. 31(5):431-456</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599" y="1219200"/>
            <a:ext cx="20542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099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latin typeface="Arial" charset="0"/>
              </a:rPr>
              <a:t>Modifiable Risk Factors</a:t>
            </a:r>
          </a:p>
        </p:txBody>
      </p:sp>
      <p:graphicFrame>
        <p:nvGraphicFramePr>
          <p:cNvPr id="17426" name="Group 18"/>
          <p:cNvGraphicFramePr>
            <a:graphicFrameLocks noGrp="1"/>
          </p:cNvGraphicFramePr>
          <p:nvPr>
            <p:ph type="tbl" idx="1"/>
            <p:extLst>
              <p:ext uri="{D42A27DB-BD31-4B8C-83A1-F6EECF244321}">
                <p14:modId xmlns:p14="http://schemas.microsoft.com/office/powerpoint/2010/main" val="425831845"/>
              </p:ext>
            </p:extLst>
          </p:nvPr>
        </p:nvGraphicFramePr>
        <p:xfrm>
          <a:off x="152400" y="1676400"/>
          <a:ext cx="8839200" cy="4023087"/>
        </p:xfrm>
        <a:graphic>
          <a:graphicData uri="http://schemas.openxmlformats.org/drawingml/2006/table">
            <a:tbl>
              <a:tblPr/>
              <a:tblGrid>
                <a:gridCol w="3048000"/>
                <a:gridCol w="2895600"/>
                <a:gridCol w="2895600"/>
              </a:tblGrid>
              <a:tr h="609548">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Exposure to high risk abx</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Exposure to spores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Gastric acid suppression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8215">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smtClean="0">
                          <a:ln>
                            <a:noFill/>
                          </a:ln>
                          <a:solidFill>
                            <a:schemeClr val="tx1"/>
                          </a:solidFill>
                          <a:effectLst/>
                          <a:latin typeface="Arial" charset="0"/>
                        </a:rPr>
                        <a:t>-Fluoroquinolones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-3</a:t>
                      </a:r>
                      <a:r>
                        <a:rPr kumimoji="0" lang="en-US" altLang="en-US" sz="2800" b="0" i="0" u="none" strike="noStrike" cap="none" normalizeH="0" baseline="30000" dirty="0" smtClean="0">
                          <a:ln>
                            <a:noFill/>
                          </a:ln>
                          <a:solidFill>
                            <a:schemeClr val="tx1"/>
                          </a:solidFill>
                          <a:effectLst/>
                          <a:latin typeface="Arial" charset="0"/>
                        </a:rPr>
                        <a:t>rd</a:t>
                      </a:r>
                      <a:r>
                        <a:rPr kumimoji="0" lang="en-US" altLang="en-US" sz="2800" b="0" i="0" u="none" strike="noStrike" cap="none" normalizeH="0" baseline="0" dirty="0" smtClean="0">
                          <a:ln>
                            <a:noFill/>
                          </a:ln>
                          <a:solidFill>
                            <a:schemeClr val="tx1"/>
                          </a:solidFill>
                          <a:effectLst/>
                          <a:latin typeface="Arial" charset="0"/>
                        </a:rPr>
                        <a:t> and 4</a:t>
                      </a:r>
                      <a:r>
                        <a:rPr kumimoji="0" lang="en-US" altLang="en-US" sz="2800" b="0" i="0" u="none" strike="noStrike" cap="none" normalizeH="0" baseline="30000" dirty="0" smtClean="0">
                          <a:ln>
                            <a:noFill/>
                          </a:ln>
                          <a:solidFill>
                            <a:schemeClr val="tx1"/>
                          </a:solidFill>
                          <a:effectLst/>
                          <a:latin typeface="Arial" charset="0"/>
                        </a:rPr>
                        <a:t>th</a:t>
                      </a:r>
                      <a:r>
                        <a:rPr kumimoji="0" lang="en-US" altLang="en-US" sz="2800" b="0" i="0" u="none" strike="noStrike" cap="none" normalizeH="0" baseline="0" dirty="0" smtClean="0">
                          <a:ln>
                            <a:noFill/>
                          </a:ln>
                          <a:solidFill>
                            <a:schemeClr val="tx1"/>
                          </a:solidFill>
                          <a:effectLst/>
                          <a:latin typeface="Arial" charset="0"/>
                        </a:rPr>
                        <a:t> generation cephalosporins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-Clindamycin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-Carbapenems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-Spores can remain viable for 3 months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-Room and home cleaning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-Hand washing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-Evaluate for and discontinue unnecessary PPI use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73035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Antimicrobial Stewardship</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3000" b="1" dirty="0" smtClean="0"/>
              <a:t>Exposure to any antimicrobial is the single most important risk factor for </a:t>
            </a:r>
            <a:r>
              <a:rPr lang="en-US" sz="3000" b="1" i="1" dirty="0" smtClean="0"/>
              <a:t>C. difficile </a:t>
            </a:r>
            <a:r>
              <a:rPr lang="en-US" sz="3000" b="1" dirty="0" smtClean="0"/>
              <a:t>infection (CDI)</a:t>
            </a:r>
          </a:p>
          <a:p>
            <a:pPr marL="0" indent="0">
              <a:buNone/>
            </a:pPr>
            <a:endParaRPr lang="en-US" sz="3000" b="1" dirty="0"/>
          </a:p>
          <a:p>
            <a:r>
              <a:rPr lang="en-US" sz="3000" dirty="0" smtClean="0"/>
              <a:t>Risk of CDI elevated during and 3 months following antimicrobial therapy </a:t>
            </a:r>
          </a:p>
          <a:p>
            <a:r>
              <a:rPr lang="en-US" sz="3000" dirty="0" smtClean="0"/>
              <a:t>Target high risk antibiotics – de-escalate and avoid use when possible</a:t>
            </a:r>
          </a:p>
          <a:p>
            <a:r>
              <a:rPr lang="en-US" sz="3000" dirty="0" smtClean="0"/>
              <a:t>Utilize shortest duration possible</a:t>
            </a:r>
          </a:p>
          <a:p>
            <a:r>
              <a:rPr lang="en-US" sz="3000" dirty="0" smtClean="0"/>
              <a:t>Consider probiotic use</a:t>
            </a:r>
            <a:endParaRPr lang="en-US" sz="3000" dirty="0"/>
          </a:p>
        </p:txBody>
      </p:sp>
    </p:spTree>
    <p:extLst>
      <p:ext uri="{BB962C8B-B14F-4D97-AF65-F5344CB8AC3E}">
        <p14:creationId xmlns:p14="http://schemas.microsoft.com/office/powerpoint/2010/main" val="857582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latin typeface="Arial" charset="0"/>
              </a:rPr>
              <a:t>CDI Definition</a:t>
            </a:r>
          </a:p>
        </p:txBody>
      </p:sp>
      <p:sp>
        <p:nvSpPr>
          <p:cNvPr id="20483" name="Rectangle 3"/>
          <p:cNvSpPr>
            <a:spLocks noGrp="1" noChangeArrowheads="1"/>
          </p:cNvSpPr>
          <p:nvPr>
            <p:ph idx="1"/>
          </p:nvPr>
        </p:nvSpPr>
        <p:spPr>
          <a:xfrm>
            <a:off x="685800" y="1752600"/>
            <a:ext cx="7772400" cy="4343400"/>
          </a:xfrm>
        </p:spPr>
        <p:txBody>
          <a:bodyPr/>
          <a:lstStyle/>
          <a:p>
            <a:pPr eaLnBrk="1" hangingPunct="1"/>
            <a:r>
              <a:rPr lang="en-US" altLang="en-US" dirty="0" smtClean="0">
                <a:latin typeface="Arial" charset="0"/>
              </a:rPr>
              <a:t>Presence of diarrhea:  3 or more unformed stools in less than 24 hrs</a:t>
            </a:r>
          </a:p>
          <a:p>
            <a:pPr eaLnBrk="1" hangingPunct="1"/>
            <a:r>
              <a:rPr lang="en-US" altLang="en-US" dirty="0" smtClean="0">
                <a:latin typeface="Arial" charset="0"/>
              </a:rPr>
              <a:t>Stool culture positive for presence of:</a:t>
            </a:r>
          </a:p>
          <a:p>
            <a:pPr lvl="1" eaLnBrk="1" hangingPunct="1"/>
            <a:r>
              <a:rPr lang="en-US" altLang="en-US" dirty="0" smtClean="0">
                <a:latin typeface="Arial" charset="0"/>
              </a:rPr>
              <a:t>Toxigenic </a:t>
            </a:r>
            <a:r>
              <a:rPr lang="en-US" altLang="en-US" i="1" dirty="0" smtClean="0">
                <a:latin typeface="Arial" charset="0"/>
              </a:rPr>
              <a:t>C.difficile</a:t>
            </a:r>
            <a:r>
              <a:rPr lang="en-US" altLang="en-US" dirty="0" smtClean="0">
                <a:latin typeface="Arial" charset="0"/>
              </a:rPr>
              <a:t> or its toxins or</a:t>
            </a:r>
          </a:p>
          <a:p>
            <a:pPr lvl="1" eaLnBrk="1" hangingPunct="1"/>
            <a:r>
              <a:rPr lang="en-US" altLang="en-US" dirty="0" smtClean="0">
                <a:latin typeface="Arial" charset="0"/>
              </a:rPr>
              <a:t>Pseudomembranous colitis found by endoscopy or histopathology</a:t>
            </a:r>
          </a:p>
        </p:txBody>
      </p:sp>
      <p:sp>
        <p:nvSpPr>
          <p:cNvPr id="20484" name="Rectangle 4"/>
          <p:cNvSpPr>
            <a:spLocks noChangeArrowheads="1"/>
          </p:cNvSpPr>
          <p:nvPr/>
        </p:nvSpPr>
        <p:spPr bwMode="auto">
          <a:xfrm>
            <a:off x="381000" y="6324600"/>
            <a:ext cx="4602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dirty="0">
                <a:latin typeface="Arial" charset="0"/>
              </a:rPr>
              <a:t>Cohen SH, et al. </a:t>
            </a:r>
            <a:r>
              <a:rPr lang="en-US" altLang="en-US" sz="1200" i="1" dirty="0">
                <a:latin typeface="Arial" charset="0"/>
              </a:rPr>
              <a:t>Infect Cont Hosp Epidemiol</a:t>
            </a:r>
            <a:r>
              <a:rPr lang="en-US" altLang="en-US" sz="1200" dirty="0">
                <a:latin typeface="Arial" charset="0"/>
              </a:rPr>
              <a:t> 2010. 31(5):431-456</a:t>
            </a:r>
          </a:p>
        </p:txBody>
      </p:sp>
    </p:spTree>
    <p:extLst>
      <p:ext uri="{BB962C8B-B14F-4D97-AF65-F5344CB8AC3E}">
        <p14:creationId xmlns:p14="http://schemas.microsoft.com/office/powerpoint/2010/main" val="2271182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dirty="0" smtClean="0">
                <a:latin typeface="Arial" charset="0"/>
              </a:rPr>
              <a:t>Assessment Question</a:t>
            </a:r>
          </a:p>
        </p:txBody>
      </p:sp>
      <p:sp>
        <p:nvSpPr>
          <p:cNvPr id="50179" name="Rectangle 3"/>
          <p:cNvSpPr>
            <a:spLocks noGrp="1" noChangeArrowheads="1"/>
          </p:cNvSpPr>
          <p:nvPr>
            <p:ph idx="1"/>
          </p:nvPr>
        </p:nvSpPr>
        <p:spPr>
          <a:xfrm>
            <a:off x="457200" y="1981200"/>
            <a:ext cx="8382000" cy="4114800"/>
          </a:xfrm>
        </p:spPr>
        <p:txBody>
          <a:bodyPr/>
          <a:lstStyle/>
          <a:p>
            <a:pPr marL="609600" indent="-609600" algn="ctr" eaLnBrk="1" hangingPunct="1">
              <a:lnSpc>
                <a:spcPct val="90000"/>
              </a:lnSpc>
              <a:buFontTx/>
              <a:buNone/>
            </a:pPr>
            <a:r>
              <a:rPr lang="en-US" altLang="en-US" sz="4000" dirty="0" smtClean="0">
                <a:latin typeface="Arial" charset="0"/>
              </a:rPr>
              <a:t>True/False?</a:t>
            </a:r>
          </a:p>
          <a:p>
            <a:pPr marL="609600" indent="-609600" algn="ctr" eaLnBrk="1" hangingPunct="1">
              <a:lnSpc>
                <a:spcPct val="90000"/>
              </a:lnSpc>
              <a:buFontTx/>
              <a:buNone/>
            </a:pPr>
            <a:endParaRPr lang="en-US" altLang="en-US" dirty="0" smtClean="0">
              <a:latin typeface="Arial" charset="0"/>
            </a:endParaRPr>
          </a:p>
          <a:p>
            <a:pPr marL="609600" indent="-609600" algn="ctr" eaLnBrk="1" hangingPunct="1">
              <a:lnSpc>
                <a:spcPct val="90000"/>
              </a:lnSpc>
              <a:buFontTx/>
              <a:buNone/>
            </a:pPr>
            <a:r>
              <a:rPr lang="en-US" altLang="en-US" dirty="0" smtClean="0">
                <a:latin typeface="Arial" charset="0"/>
              </a:rPr>
              <a:t>Repeat C.difficile PCR testing should be performed to clear a patient from contact precautions.</a:t>
            </a:r>
          </a:p>
        </p:txBody>
      </p:sp>
    </p:spTree>
    <p:extLst>
      <p:ext uri="{BB962C8B-B14F-4D97-AF65-F5344CB8AC3E}">
        <p14:creationId xmlns:p14="http://schemas.microsoft.com/office/powerpoint/2010/main" val="4088159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smtClean="0">
                <a:latin typeface="Arial" charset="0"/>
              </a:rPr>
              <a:t>Diagnosis</a:t>
            </a:r>
          </a:p>
        </p:txBody>
      </p:sp>
      <p:sp>
        <p:nvSpPr>
          <p:cNvPr id="22531" name="Rectangle 3"/>
          <p:cNvSpPr>
            <a:spLocks noGrp="1" noChangeArrowheads="1"/>
          </p:cNvSpPr>
          <p:nvPr>
            <p:ph idx="1"/>
          </p:nvPr>
        </p:nvSpPr>
        <p:spPr/>
        <p:txBody>
          <a:bodyPr>
            <a:normAutofit/>
          </a:bodyPr>
          <a:lstStyle/>
          <a:p>
            <a:pPr eaLnBrk="1" hangingPunct="1">
              <a:lnSpc>
                <a:spcPct val="90000"/>
              </a:lnSpc>
            </a:pPr>
            <a:r>
              <a:rPr lang="en-US" altLang="en-US" dirty="0" smtClean="0">
                <a:latin typeface="Arial" charset="0"/>
              </a:rPr>
              <a:t>Clinical Suspicion</a:t>
            </a:r>
          </a:p>
          <a:p>
            <a:pPr eaLnBrk="1" hangingPunct="1">
              <a:lnSpc>
                <a:spcPct val="90000"/>
              </a:lnSpc>
            </a:pPr>
            <a:r>
              <a:rPr lang="en-US" altLang="en-US" dirty="0" smtClean="0">
                <a:latin typeface="Arial" charset="0"/>
              </a:rPr>
              <a:t>Lab tests:</a:t>
            </a:r>
          </a:p>
          <a:p>
            <a:pPr lvl="1" eaLnBrk="1" hangingPunct="1">
              <a:lnSpc>
                <a:spcPct val="90000"/>
              </a:lnSpc>
            </a:pPr>
            <a:r>
              <a:rPr lang="en-US" altLang="en-US" dirty="0" smtClean="0">
                <a:latin typeface="Arial" charset="0"/>
              </a:rPr>
              <a:t>Toxin testing</a:t>
            </a:r>
          </a:p>
          <a:p>
            <a:pPr lvl="1" eaLnBrk="1" hangingPunct="1">
              <a:lnSpc>
                <a:spcPct val="90000"/>
              </a:lnSpc>
            </a:pPr>
            <a:r>
              <a:rPr lang="en-US" altLang="en-US" dirty="0" smtClean="0">
                <a:latin typeface="Arial" charset="0"/>
              </a:rPr>
              <a:t>Antigen detection assays</a:t>
            </a:r>
          </a:p>
          <a:p>
            <a:pPr lvl="1" eaLnBrk="1" hangingPunct="1">
              <a:lnSpc>
                <a:spcPct val="90000"/>
              </a:lnSpc>
            </a:pPr>
            <a:r>
              <a:rPr lang="en-US" altLang="en-US" dirty="0" smtClean="0">
                <a:latin typeface="Arial" charset="0"/>
              </a:rPr>
              <a:t>Stool culture (rare)</a:t>
            </a:r>
          </a:p>
          <a:p>
            <a:pPr eaLnBrk="1" hangingPunct="1">
              <a:lnSpc>
                <a:spcPct val="90000"/>
              </a:lnSpc>
            </a:pPr>
            <a:r>
              <a:rPr lang="en-US" altLang="en-US" dirty="0" smtClean="0">
                <a:latin typeface="Arial" charset="0"/>
              </a:rPr>
              <a:t>Diagnostic imaging</a:t>
            </a:r>
          </a:p>
          <a:p>
            <a:pPr lvl="1" eaLnBrk="1" hangingPunct="1">
              <a:lnSpc>
                <a:spcPct val="90000"/>
              </a:lnSpc>
            </a:pPr>
            <a:r>
              <a:rPr lang="en-US" altLang="en-US" dirty="0" smtClean="0">
                <a:latin typeface="Arial" charset="0"/>
              </a:rPr>
              <a:t>Colonoscopy</a:t>
            </a:r>
          </a:p>
          <a:p>
            <a:pPr lvl="1" eaLnBrk="1" hangingPunct="1">
              <a:lnSpc>
                <a:spcPct val="90000"/>
              </a:lnSpc>
            </a:pPr>
            <a:r>
              <a:rPr lang="en-US" altLang="en-US" dirty="0" smtClean="0">
                <a:latin typeface="Arial" charset="0"/>
              </a:rPr>
              <a:t>Computed tomography (CT) scan</a:t>
            </a:r>
          </a:p>
        </p:txBody>
      </p:sp>
    </p:spTree>
    <p:extLst>
      <p:ext uri="{BB962C8B-B14F-4D97-AF65-F5344CB8AC3E}">
        <p14:creationId xmlns:p14="http://schemas.microsoft.com/office/powerpoint/2010/main" val="1046740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4638"/>
            <a:ext cx="8229600" cy="1143000"/>
          </a:xfrm>
        </p:spPr>
        <p:txBody>
          <a:bodyPr anchor="b"/>
          <a:lstStyle/>
          <a:p>
            <a:pPr eaLnBrk="1" hangingPunct="1"/>
            <a:r>
              <a:rPr lang="en-US" altLang="en-US" i="1" dirty="0" smtClean="0">
                <a:latin typeface="Arial" charset="0"/>
              </a:rPr>
              <a:t>C. difficile</a:t>
            </a:r>
            <a:r>
              <a:rPr lang="en-US" altLang="en-US" dirty="0" smtClean="0">
                <a:latin typeface="Arial" charset="0"/>
              </a:rPr>
              <a:t> Testing</a:t>
            </a:r>
          </a:p>
        </p:txBody>
      </p:sp>
      <p:sp>
        <p:nvSpPr>
          <p:cNvPr id="27651" name="Rectangle 3"/>
          <p:cNvSpPr>
            <a:spLocks noGrp="1" noChangeArrowheads="1"/>
          </p:cNvSpPr>
          <p:nvPr>
            <p:ph type="body" idx="4294967295"/>
          </p:nvPr>
        </p:nvSpPr>
        <p:spPr>
          <a:xfrm>
            <a:off x="487363" y="1570037"/>
            <a:ext cx="8229600" cy="4525963"/>
          </a:xfrm>
        </p:spPr>
        <p:txBody>
          <a:bodyPr/>
          <a:lstStyle/>
          <a:p>
            <a:pPr eaLnBrk="1" hangingPunct="1"/>
            <a:r>
              <a:rPr lang="en-US" altLang="en-US" dirty="0" smtClean="0">
                <a:latin typeface="Arial" charset="0"/>
              </a:rPr>
              <a:t>Test only unformed stool </a:t>
            </a:r>
          </a:p>
          <a:p>
            <a:pPr eaLnBrk="1" hangingPunct="1"/>
            <a:r>
              <a:rPr lang="en-US" altLang="en-US" dirty="0" smtClean="0">
                <a:latin typeface="Arial" charset="0"/>
              </a:rPr>
              <a:t>Testing asymptomatic patients is not useful, including test of cure</a:t>
            </a:r>
          </a:p>
          <a:p>
            <a:pPr eaLnBrk="1" hangingPunct="1"/>
            <a:r>
              <a:rPr lang="en-US" altLang="en-US" dirty="0" smtClean="0">
                <a:latin typeface="Arial" charset="0"/>
              </a:rPr>
              <a:t>Repeat testing during same episode of diarrhea should be discouraged</a:t>
            </a:r>
          </a:p>
          <a:p>
            <a:pPr eaLnBrk="1" hangingPunct="1"/>
            <a:r>
              <a:rPr lang="en-US" altLang="en-US" dirty="0" smtClean="0">
                <a:latin typeface="Arial" charset="0"/>
              </a:rPr>
              <a:t>Clinical suspicion overrides negative results</a:t>
            </a:r>
          </a:p>
          <a:p>
            <a:pPr eaLnBrk="1" hangingPunct="1"/>
            <a:endParaRPr lang="en-US" altLang="en-US" dirty="0" smtClean="0">
              <a:latin typeface="Arial" charset="0"/>
            </a:endParaRPr>
          </a:p>
        </p:txBody>
      </p:sp>
      <p:sp>
        <p:nvSpPr>
          <p:cNvPr id="27652" name="Rectangle 4"/>
          <p:cNvSpPr>
            <a:spLocks noChangeArrowheads="1"/>
          </p:cNvSpPr>
          <p:nvPr/>
        </p:nvSpPr>
        <p:spPr bwMode="auto">
          <a:xfrm>
            <a:off x="0" y="6096000"/>
            <a:ext cx="4602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dirty="0">
                <a:latin typeface="Arial" charset="0"/>
              </a:rPr>
              <a:t>Cohen SH, et al. </a:t>
            </a:r>
            <a:r>
              <a:rPr lang="en-US" altLang="en-US" sz="1200" i="1" dirty="0">
                <a:latin typeface="Arial" charset="0"/>
              </a:rPr>
              <a:t>Infect Cont Hosp Epidemiol</a:t>
            </a:r>
            <a:r>
              <a:rPr lang="en-US" altLang="en-US" sz="1200" dirty="0">
                <a:latin typeface="Arial" charset="0"/>
              </a:rPr>
              <a:t> 2010. 31(5):431-456</a:t>
            </a:r>
          </a:p>
        </p:txBody>
      </p:sp>
    </p:spTree>
    <p:extLst>
      <p:ext uri="{BB962C8B-B14F-4D97-AF65-F5344CB8AC3E}">
        <p14:creationId xmlns:p14="http://schemas.microsoft.com/office/powerpoint/2010/main" val="2546332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Appropriate testing example algorithm</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3757" y="984108"/>
            <a:ext cx="7333443" cy="58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498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Enteric Contact Precautions</a:t>
            </a:r>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t>Gown and gloves</a:t>
            </a:r>
          </a:p>
          <a:p>
            <a:r>
              <a:rPr lang="en-US" dirty="0" smtClean="0"/>
              <a:t>Wash Hands with Soap and Water </a:t>
            </a:r>
          </a:p>
          <a:p>
            <a:r>
              <a:rPr lang="en-US" dirty="0" smtClean="0"/>
              <a:t>Alcohol foam does NOT kill spores</a:t>
            </a:r>
          </a:p>
          <a:p>
            <a:r>
              <a:rPr lang="en-US" dirty="0" smtClean="0"/>
              <a:t>Disposable or dedicated equipment</a:t>
            </a:r>
          </a:p>
          <a:p>
            <a:r>
              <a:rPr lang="en-US" dirty="0" smtClean="0"/>
              <a:t>Communicate contact precautions</a:t>
            </a:r>
          </a:p>
          <a:p>
            <a:r>
              <a:rPr lang="en-US" dirty="0" smtClean="0"/>
              <a:t>Limit room transfers</a:t>
            </a:r>
          </a:p>
          <a:p>
            <a:r>
              <a:rPr lang="en-US" dirty="0" smtClean="0"/>
              <a:t>Clean with sporicide</a:t>
            </a:r>
            <a:endParaRPr lang="en-US" dirty="0"/>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411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943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2209800" y="2057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400" dirty="0"/>
          </a:p>
        </p:txBody>
      </p:sp>
      <p:sp>
        <p:nvSpPr>
          <p:cNvPr id="3075" name="Text Box 7"/>
          <p:cNvSpPr txBox="1">
            <a:spLocks noChangeArrowheads="1"/>
          </p:cNvSpPr>
          <p:nvPr/>
        </p:nvSpPr>
        <p:spPr bwMode="auto">
          <a:xfrm>
            <a:off x="609600" y="1828800"/>
            <a:ext cx="77724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dirty="0">
                <a:solidFill>
                  <a:srgbClr val="FFFFFF"/>
                </a:solidFill>
              </a:rPr>
              <a:t> </a:t>
            </a:r>
            <a:r>
              <a:rPr lang="en-US" altLang="en-US" dirty="0">
                <a:solidFill>
                  <a:srgbClr val="FFFFFF"/>
                </a:solidFill>
                <a:latin typeface="Arial" charset="0"/>
              </a:rPr>
              <a:t>I have no relevant financial relationships with the manufacturers of any of the products discussed in this CE activity</a:t>
            </a:r>
          </a:p>
          <a:p>
            <a:pPr eaLnBrk="1" hangingPunct="1">
              <a:spcBef>
                <a:spcPct val="50000"/>
              </a:spcBef>
            </a:pPr>
            <a:r>
              <a:rPr lang="en-US" altLang="en-US" dirty="0">
                <a:solidFill>
                  <a:srgbClr val="FFFFFF"/>
                </a:solidFill>
                <a:latin typeface="Arial" charset="0"/>
              </a:rPr>
              <a:t> I will be discussing treatment options for </a:t>
            </a:r>
            <a:r>
              <a:rPr lang="en-US" altLang="en-US" i="1" dirty="0">
                <a:solidFill>
                  <a:srgbClr val="FFFFFF"/>
                </a:solidFill>
                <a:latin typeface="Arial" charset="0"/>
              </a:rPr>
              <a:t>Clostridium difficile</a:t>
            </a:r>
            <a:r>
              <a:rPr lang="en-US" altLang="en-US" dirty="0">
                <a:solidFill>
                  <a:srgbClr val="FFFFFF"/>
                </a:solidFill>
                <a:latin typeface="Arial" charset="0"/>
              </a:rPr>
              <a:t> infection (CDI) that are not FDA approved to treat this disease</a:t>
            </a:r>
          </a:p>
        </p:txBody>
      </p:sp>
      <p:sp>
        <p:nvSpPr>
          <p:cNvPr id="3076" name="Text Box 8"/>
          <p:cNvSpPr txBox="1">
            <a:spLocks noChangeArrowheads="1"/>
          </p:cNvSpPr>
          <p:nvPr/>
        </p:nvSpPr>
        <p:spPr bwMode="auto">
          <a:xfrm>
            <a:off x="609600" y="838200"/>
            <a:ext cx="800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800" dirty="0">
                <a:solidFill>
                  <a:srgbClr val="FFFFFF"/>
                </a:solidFill>
                <a:latin typeface="Arial" charset="0"/>
              </a:rPr>
              <a:t>Disclosure</a:t>
            </a:r>
          </a:p>
        </p:txBody>
      </p:sp>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normAutofit fontScale="55000" lnSpcReduction="20000"/>
          </a:bodyPr>
          <a:lstStyle/>
          <a:p>
            <a:r>
              <a:rPr lang="en-US" sz="3600" dirty="0" smtClean="0">
                <a:solidFill>
                  <a:srgbClr val="5F4840"/>
                </a:solidFill>
              </a:rPr>
              <a:t>I no relevant financial disclosures.</a:t>
            </a:r>
          </a:p>
          <a:p>
            <a:pPr marL="0" indent="0">
              <a:buNone/>
            </a:pPr>
            <a:endParaRPr lang="en-US" sz="3600" dirty="0" smtClean="0">
              <a:solidFill>
                <a:srgbClr val="5F4840"/>
              </a:solidFill>
            </a:endParaRPr>
          </a:p>
          <a:p>
            <a:r>
              <a:rPr lang="en-US" sz="3600" dirty="0" smtClean="0">
                <a:solidFill>
                  <a:srgbClr val="5F4840"/>
                </a:solidFill>
              </a:rPr>
              <a:t>I will be discussing off-label</a:t>
            </a:r>
            <a:r>
              <a:rPr lang="en-US" sz="3600" dirty="0">
                <a:solidFill>
                  <a:srgbClr val="5F4840"/>
                </a:solidFill>
              </a:rPr>
              <a:t> </a:t>
            </a:r>
            <a:r>
              <a:rPr lang="en-US" sz="3600" dirty="0" smtClean="0">
                <a:solidFill>
                  <a:srgbClr val="5F4840"/>
                </a:solidFill>
              </a:rPr>
              <a:t>and investigational treatments in this presentation.  I will disclose when that discussion occurs. </a:t>
            </a:r>
          </a:p>
          <a:p>
            <a:endParaRPr lang="en-US" sz="3600" dirty="0" smtClean="0">
              <a:solidFill>
                <a:srgbClr val="5F4840"/>
              </a:solidFill>
            </a:endParaRPr>
          </a:p>
          <a:p>
            <a:r>
              <a:rPr lang="en-US" sz="3600" dirty="0" smtClean="0">
                <a:solidFill>
                  <a:srgbClr val="5F4840"/>
                </a:solidFill>
              </a:rPr>
              <a:t>This activity has been planned and implemented in accordance with the Essentials and Standards of the North Carolina Medical Society through the joint sponsorship of the Southern Regional AHEC and Cape Fear Valley Hospital.</a:t>
            </a:r>
          </a:p>
          <a:p>
            <a:endParaRPr lang="en-US" sz="3600" dirty="0" smtClean="0">
              <a:solidFill>
                <a:srgbClr val="5F4840"/>
              </a:solidFill>
            </a:endParaRPr>
          </a:p>
          <a:p>
            <a:r>
              <a:rPr lang="en-US" sz="3600" b="1" dirty="0" smtClean="0">
                <a:solidFill>
                  <a:srgbClr val="5F4840"/>
                </a:solidFill>
              </a:rPr>
              <a:t>Southern Regional AHEC </a:t>
            </a:r>
            <a:r>
              <a:rPr lang="en-US" sz="3600" dirty="0" smtClean="0">
                <a:solidFill>
                  <a:srgbClr val="5F4840"/>
                </a:solidFill>
              </a:rPr>
              <a:t>adheres to ACCME Essential Areas and Policies regarding industry support of continuing medical education.  All those in a position to control content have disclosed and there are no unresolved conflicts prior to this program.  </a:t>
            </a:r>
          </a:p>
          <a:p>
            <a:endParaRPr lang="en-US" sz="3600" dirty="0" smtClean="0">
              <a:solidFill>
                <a:srgbClr val="5F4840"/>
              </a:solidFill>
            </a:endParaRPr>
          </a:p>
          <a:p>
            <a:r>
              <a:rPr lang="en-US" sz="3600" dirty="0" smtClean="0"/>
              <a:t>This program is not being supported by commercial funding.</a:t>
            </a:r>
          </a:p>
          <a:p>
            <a:endParaRPr lang="en-US" dirty="0"/>
          </a:p>
        </p:txBody>
      </p:sp>
    </p:spTree>
    <p:extLst>
      <p:ext uri="{BB962C8B-B14F-4D97-AF65-F5344CB8AC3E}">
        <p14:creationId xmlns:p14="http://schemas.microsoft.com/office/powerpoint/2010/main" val="1492297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smtClean="0">
                <a:latin typeface="Arial" charset="0"/>
              </a:rPr>
              <a:t>Assessment Question</a:t>
            </a:r>
          </a:p>
        </p:txBody>
      </p:sp>
      <p:sp>
        <p:nvSpPr>
          <p:cNvPr id="53251" name="Rectangle 3"/>
          <p:cNvSpPr>
            <a:spLocks noGrp="1" noChangeArrowheads="1"/>
          </p:cNvSpPr>
          <p:nvPr>
            <p:ph idx="1"/>
          </p:nvPr>
        </p:nvSpPr>
        <p:spPr/>
        <p:txBody>
          <a:bodyPr/>
          <a:lstStyle/>
          <a:p>
            <a:pPr marL="609600" indent="-609600" eaLnBrk="1" hangingPunct="1">
              <a:buFontTx/>
              <a:buNone/>
            </a:pPr>
            <a:r>
              <a:rPr lang="en-US" altLang="en-US" dirty="0" smtClean="0">
                <a:latin typeface="Arial" charset="0"/>
              </a:rPr>
              <a:t>Which medication should be used to treat severe CDI?</a:t>
            </a:r>
          </a:p>
          <a:p>
            <a:pPr marL="609600" indent="-609600" eaLnBrk="1" hangingPunct="1">
              <a:buFontTx/>
              <a:buAutoNum type="alphaLcPeriod"/>
            </a:pPr>
            <a:r>
              <a:rPr lang="en-US" altLang="en-US" dirty="0" smtClean="0">
                <a:latin typeface="Arial" charset="0"/>
              </a:rPr>
              <a:t>Fidaxomicin</a:t>
            </a:r>
          </a:p>
          <a:p>
            <a:pPr marL="609600" indent="-609600" eaLnBrk="1" hangingPunct="1">
              <a:buFontTx/>
              <a:buAutoNum type="alphaLcPeriod"/>
            </a:pPr>
            <a:r>
              <a:rPr lang="en-US" altLang="en-US" dirty="0" smtClean="0">
                <a:latin typeface="Arial" charset="0"/>
              </a:rPr>
              <a:t>Rifaximin</a:t>
            </a:r>
          </a:p>
          <a:p>
            <a:pPr marL="609600" indent="-609600" eaLnBrk="1" hangingPunct="1">
              <a:buFontTx/>
              <a:buAutoNum type="alphaLcPeriod"/>
            </a:pPr>
            <a:r>
              <a:rPr lang="en-US" altLang="en-US" dirty="0" smtClean="0">
                <a:latin typeface="Arial" charset="0"/>
              </a:rPr>
              <a:t>IVIG</a:t>
            </a:r>
          </a:p>
          <a:p>
            <a:pPr marL="609600" indent="-609600" eaLnBrk="1" hangingPunct="1">
              <a:buFontTx/>
              <a:buAutoNum type="alphaLcPeriod"/>
            </a:pPr>
            <a:r>
              <a:rPr lang="en-US" altLang="en-US" dirty="0" smtClean="0">
                <a:latin typeface="Arial" charset="0"/>
              </a:rPr>
              <a:t>Vancomycin</a:t>
            </a:r>
          </a:p>
          <a:p>
            <a:pPr marL="609600" indent="-609600" eaLnBrk="1" hangingPunct="1">
              <a:buFontTx/>
              <a:buAutoNum type="alphaLcPeriod"/>
            </a:pPr>
            <a:r>
              <a:rPr lang="en-US" altLang="en-US" dirty="0" smtClean="0">
                <a:latin typeface="Arial" charset="0"/>
              </a:rPr>
              <a:t>Metronidazole</a:t>
            </a:r>
          </a:p>
        </p:txBody>
      </p:sp>
    </p:spTree>
    <p:extLst>
      <p:ext uri="{BB962C8B-B14F-4D97-AF65-F5344CB8AC3E}">
        <p14:creationId xmlns:p14="http://schemas.microsoft.com/office/powerpoint/2010/main" val="140342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normAutofit/>
          </a:bodyPr>
          <a:lstStyle/>
          <a:p>
            <a:pPr eaLnBrk="1" hangingPunct="1"/>
            <a:r>
              <a:rPr lang="en-US" altLang="en-US" dirty="0" smtClean="0">
                <a:latin typeface="Arial" charset="0"/>
              </a:rPr>
              <a:t>Treatment Guidelines</a:t>
            </a:r>
          </a:p>
        </p:txBody>
      </p:sp>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81200"/>
            <a:ext cx="8988425" cy="380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185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7772400" cy="1143000"/>
          </a:xfrm>
        </p:spPr>
        <p:txBody>
          <a:bodyPr/>
          <a:lstStyle/>
          <a:p>
            <a:pPr eaLnBrk="1" hangingPunct="1"/>
            <a:r>
              <a:rPr lang="en-US" altLang="en-US" dirty="0" smtClean="0">
                <a:latin typeface="Arial" charset="0"/>
              </a:rPr>
              <a:t>Treatment Based on Severity</a:t>
            </a:r>
          </a:p>
        </p:txBody>
      </p:sp>
      <p:pic>
        <p:nvPicPr>
          <p:cNvPr id="3584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57200" y="1914867"/>
            <a:ext cx="8229600" cy="3896628"/>
          </a:xfrm>
          <a:noFill/>
        </p:spPr>
      </p:pic>
      <p:sp>
        <p:nvSpPr>
          <p:cNvPr id="35844" name="Rectangle 5"/>
          <p:cNvSpPr>
            <a:spLocks noChangeArrowheads="1"/>
          </p:cNvSpPr>
          <p:nvPr/>
        </p:nvSpPr>
        <p:spPr bwMode="auto">
          <a:xfrm>
            <a:off x="5410200" y="6583363"/>
            <a:ext cx="3568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a:solidFill>
                  <a:srgbClr val="002C35"/>
                </a:solidFill>
                <a:latin typeface="Arial" charset="0"/>
              </a:rPr>
              <a:t>Infect Control Hosp Epidemiol 2010;31(5):431-455</a:t>
            </a:r>
          </a:p>
        </p:txBody>
      </p:sp>
    </p:spTree>
    <p:extLst>
      <p:ext uri="{BB962C8B-B14F-4D97-AF65-F5344CB8AC3E}">
        <p14:creationId xmlns:p14="http://schemas.microsoft.com/office/powerpoint/2010/main" val="124308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Based on Severity</a:t>
            </a:r>
            <a:endParaRPr lang="en-US"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2797218507"/>
              </p:ext>
            </p:extLst>
          </p:nvPr>
        </p:nvGraphicFramePr>
        <p:xfrm>
          <a:off x="533400" y="1981200"/>
          <a:ext cx="8077200" cy="3662680"/>
        </p:xfrm>
        <a:graphic>
          <a:graphicData uri="http://schemas.openxmlformats.org/drawingml/2006/table">
            <a:tbl>
              <a:tblPr firstRow="1" bandRow="1">
                <a:tableStyleId>{5C22544A-7EE6-4342-B048-85BDC9FD1C3A}</a:tableStyleId>
              </a:tblPr>
              <a:tblGrid>
                <a:gridCol w="2743200"/>
                <a:gridCol w="2590800"/>
                <a:gridCol w="2743200"/>
              </a:tblGrid>
              <a:tr h="370840">
                <a:tc>
                  <a:txBody>
                    <a:bodyPr/>
                    <a:lstStyle/>
                    <a:p>
                      <a:r>
                        <a:rPr lang="en-US" dirty="0" smtClean="0"/>
                        <a:t>Clinical Definition</a:t>
                      </a:r>
                      <a:endParaRPr lang="en-US" dirty="0"/>
                    </a:p>
                  </a:txBody>
                  <a:tcPr/>
                </a:tc>
                <a:tc>
                  <a:txBody>
                    <a:bodyPr/>
                    <a:lstStyle/>
                    <a:p>
                      <a:r>
                        <a:rPr lang="en-US" dirty="0" smtClean="0"/>
                        <a:t>Clinical</a:t>
                      </a:r>
                      <a:r>
                        <a:rPr lang="en-US" baseline="0" dirty="0" smtClean="0"/>
                        <a:t> Data</a:t>
                      </a:r>
                      <a:endParaRPr lang="en-US" dirty="0"/>
                    </a:p>
                  </a:txBody>
                  <a:tcPr/>
                </a:tc>
                <a:tc>
                  <a:txBody>
                    <a:bodyPr/>
                    <a:lstStyle/>
                    <a:p>
                      <a:r>
                        <a:rPr lang="en-US" dirty="0" smtClean="0"/>
                        <a:t>Recommended Treatment</a:t>
                      </a:r>
                      <a:endParaRPr lang="en-US" dirty="0"/>
                    </a:p>
                  </a:txBody>
                  <a:tcPr/>
                </a:tc>
              </a:tr>
              <a:tr h="370840">
                <a:tc>
                  <a:txBody>
                    <a:bodyPr/>
                    <a:lstStyle/>
                    <a:p>
                      <a:r>
                        <a:rPr lang="en-US" dirty="0" smtClean="0"/>
                        <a:t>Initial episode, mild or moderate</a:t>
                      </a:r>
                      <a:endParaRPr lang="en-US" dirty="0"/>
                    </a:p>
                  </a:txBody>
                  <a:tcPr/>
                </a:tc>
                <a:tc>
                  <a:txBody>
                    <a:bodyPr/>
                    <a:lstStyle/>
                    <a:p>
                      <a:r>
                        <a:rPr lang="en-US" dirty="0" smtClean="0"/>
                        <a:t>WBC 15,000 cells/µL or lower and a </a:t>
                      </a:r>
                      <a:r>
                        <a:rPr lang="en-US" dirty="0" err="1" smtClean="0"/>
                        <a:t>SCr</a:t>
                      </a:r>
                      <a:r>
                        <a:rPr lang="en-US" dirty="0" smtClean="0"/>
                        <a:t> less than 1.5 baseline</a:t>
                      </a:r>
                      <a:endParaRPr lang="en-US" dirty="0"/>
                    </a:p>
                  </a:txBody>
                  <a:tcPr/>
                </a:tc>
                <a:tc>
                  <a:txBody>
                    <a:bodyPr/>
                    <a:lstStyle/>
                    <a:p>
                      <a:r>
                        <a:rPr lang="en-US" dirty="0" smtClean="0"/>
                        <a:t>Metronidazole 500mg PO TID for 10-14 days</a:t>
                      </a:r>
                      <a:endParaRPr lang="en-US" dirty="0"/>
                    </a:p>
                  </a:txBody>
                  <a:tcPr/>
                </a:tc>
              </a:tr>
              <a:tr h="370840">
                <a:tc>
                  <a:txBody>
                    <a:bodyPr/>
                    <a:lstStyle/>
                    <a:p>
                      <a:r>
                        <a:rPr lang="en-US" dirty="0" smtClean="0"/>
                        <a:t>Initial episode,</a:t>
                      </a:r>
                      <a:r>
                        <a:rPr lang="en-US" baseline="0" dirty="0" smtClean="0"/>
                        <a:t> severe</a:t>
                      </a:r>
                      <a:endParaRPr lang="en-US" dirty="0"/>
                    </a:p>
                  </a:txBody>
                  <a:tcPr/>
                </a:tc>
                <a:tc>
                  <a:txBody>
                    <a:bodyPr/>
                    <a:lstStyle/>
                    <a:p>
                      <a:r>
                        <a:rPr lang="en-US" dirty="0" smtClean="0"/>
                        <a:t>WBC</a:t>
                      </a:r>
                      <a:r>
                        <a:rPr lang="en-US" baseline="0" dirty="0" smtClean="0"/>
                        <a:t> </a:t>
                      </a:r>
                      <a:r>
                        <a:rPr lang="en-US" dirty="0" smtClean="0"/>
                        <a:t>15,000 cells/µL or higher or a</a:t>
                      </a:r>
                      <a:r>
                        <a:rPr lang="en-US" baseline="0" dirty="0" smtClean="0"/>
                        <a:t> </a:t>
                      </a:r>
                      <a:r>
                        <a:rPr lang="en-US" baseline="0" dirty="0" err="1" smtClean="0"/>
                        <a:t>SCr</a:t>
                      </a:r>
                      <a:r>
                        <a:rPr lang="en-US" baseline="0" dirty="0" smtClean="0"/>
                        <a:t> greater than or equal to 1.5 baseline</a:t>
                      </a:r>
                      <a:endParaRPr lang="en-US" dirty="0"/>
                    </a:p>
                  </a:txBody>
                  <a:tcPr/>
                </a:tc>
                <a:tc>
                  <a:txBody>
                    <a:bodyPr/>
                    <a:lstStyle/>
                    <a:p>
                      <a:r>
                        <a:rPr lang="en-US" dirty="0" err="1" smtClean="0"/>
                        <a:t>Vancomycin</a:t>
                      </a:r>
                      <a:r>
                        <a:rPr lang="en-US" dirty="0" smtClean="0"/>
                        <a:t> 125mg PO QID for 10-14</a:t>
                      </a:r>
                      <a:r>
                        <a:rPr lang="en-US" baseline="0" dirty="0" smtClean="0"/>
                        <a:t> days</a:t>
                      </a:r>
                      <a:r>
                        <a:rPr lang="en-US" dirty="0" smtClean="0"/>
                        <a:t> </a:t>
                      </a:r>
                      <a:endParaRPr lang="en-US" dirty="0"/>
                    </a:p>
                  </a:txBody>
                  <a:tcPr/>
                </a:tc>
              </a:tr>
              <a:tr h="370840">
                <a:tc>
                  <a:txBody>
                    <a:bodyPr/>
                    <a:lstStyle/>
                    <a:p>
                      <a:r>
                        <a:rPr lang="en-US" dirty="0" smtClean="0"/>
                        <a:t>Initial</a:t>
                      </a:r>
                      <a:r>
                        <a:rPr lang="en-US" baseline="0" dirty="0" smtClean="0"/>
                        <a:t> episode, severe complicated</a:t>
                      </a:r>
                      <a:endParaRPr lang="en-US" dirty="0"/>
                    </a:p>
                  </a:txBody>
                  <a:tcPr/>
                </a:tc>
                <a:tc>
                  <a:txBody>
                    <a:bodyPr/>
                    <a:lstStyle/>
                    <a:p>
                      <a:r>
                        <a:rPr lang="en-US" dirty="0" smtClean="0"/>
                        <a:t>Hypotension or shock, ileus, </a:t>
                      </a:r>
                      <a:r>
                        <a:rPr lang="en-US" dirty="0" err="1" smtClean="0"/>
                        <a:t>megacolon</a:t>
                      </a:r>
                      <a:endParaRPr lang="en-US" dirty="0"/>
                    </a:p>
                  </a:txBody>
                  <a:tcPr/>
                </a:tc>
                <a:tc>
                  <a:txBody>
                    <a:bodyPr/>
                    <a:lstStyle/>
                    <a:p>
                      <a:r>
                        <a:rPr lang="en-US" dirty="0" err="1" smtClean="0"/>
                        <a:t>Vancomycin</a:t>
                      </a:r>
                      <a:r>
                        <a:rPr lang="en-US" dirty="0" smtClean="0"/>
                        <a:t> 500mg PO/PR or NG QID, plus</a:t>
                      </a:r>
                      <a:r>
                        <a:rPr lang="en-US" baseline="0" dirty="0" smtClean="0"/>
                        <a:t> metronidazole 500mg IV q8hrs</a:t>
                      </a:r>
                      <a:endParaRPr lang="en-US" dirty="0"/>
                    </a:p>
                  </a:txBody>
                  <a:tcPr/>
                </a:tc>
              </a:tr>
            </a:tbl>
          </a:graphicData>
        </a:graphic>
      </p:graphicFrame>
      <p:sp>
        <p:nvSpPr>
          <p:cNvPr id="5" name="Rectangle 5"/>
          <p:cNvSpPr>
            <a:spLocks noChangeArrowheads="1"/>
          </p:cNvSpPr>
          <p:nvPr/>
        </p:nvSpPr>
        <p:spPr bwMode="auto">
          <a:xfrm>
            <a:off x="5410200" y="6583363"/>
            <a:ext cx="3568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a:solidFill>
                  <a:srgbClr val="002C35"/>
                </a:solidFill>
                <a:latin typeface="Arial" charset="0"/>
              </a:rPr>
              <a:t>Infect Control Hosp Epidemiol 2010;31(5):431-455</a:t>
            </a:r>
          </a:p>
        </p:txBody>
      </p:sp>
    </p:spTree>
    <p:extLst>
      <p:ext uri="{BB962C8B-B14F-4D97-AF65-F5344CB8AC3E}">
        <p14:creationId xmlns:p14="http://schemas.microsoft.com/office/powerpoint/2010/main" val="3593478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smtClean="0">
                <a:latin typeface="Arial" charset="0"/>
              </a:rPr>
              <a:t>Metronidazole</a:t>
            </a:r>
          </a:p>
        </p:txBody>
      </p:sp>
      <p:sp>
        <p:nvSpPr>
          <p:cNvPr id="36867" name="Rectangle 3"/>
          <p:cNvSpPr>
            <a:spLocks noGrp="1" noChangeArrowheads="1"/>
          </p:cNvSpPr>
          <p:nvPr>
            <p:ph idx="1"/>
          </p:nvPr>
        </p:nvSpPr>
        <p:spPr/>
        <p:txBody>
          <a:bodyPr/>
          <a:lstStyle/>
          <a:p>
            <a:pPr eaLnBrk="1" hangingPunct="1"/>
            <a:r>
              <a:rPr lang="en-US" altLang="en-US" dirty="0" smtClean="0">
                <a:latin typeface="Arial" charset="0"/>
              </a:rPr>
              <a:t>Not FDA approved for CDI treatment</a:t>
            </a:r>
          </a:p>
          <a:p>
            <a:pPr eaLnBrk="1" hangingPunct="1"/>
            <a:r>
              <a:rPr lang="en-US" altLang="en-US" dirty="0" smtClean="0">
                <a:latin typeface="Arial" charset="0"/>
              </a:rPr>
              <a:t>Poor pharmacologic profile</a:t>
            </a:r>
          </a:p>
          <a:p>
            <a:pPr lvl="1" eaLnBrk="1" hangingPunct="1"/>
            <a:r>
              <a:rPr lang="en-US" altLang="en-US" dirty="0" smtClean="0">
                <a:latin typeface="Arial" charset="0"/>
              </a:rPr>
              <a:t>Rapidly and almost completely absorbed</a:t>
            </a:r>
          </a:p>
          <a:p>
            <a:pPr lvl="1" eaLnBrk="1" hangingPunct="1"/>
            <a:r>
              <a:rPr lang="en-US" altLang="en-US" dirty="0" smtClean="0">
                <a:latin typeface="Arial" charset="0"/>
              </a:rPr>
              <a:t>6-15% excreted in stool</a:t>
            </a:r>
          </a:p>
          <a:p>
            <a:pPr eaLnBrk="1" hangingPunct="1"/>
            <a:r>
              <a:rPr lang="en-US" altLang="en-US" dirty="0" smtClean="0">
                <a:latin typeface="Arial" charset="0"/>
              </a:rPr>
              <a:t>Oral administration preferred</a:t>
            </a:r>
          </a:p>
          <a:p>
            <a:pPr eaLnBrk="1" hangingPunct="1"/>
            <a:r>
              <a:rPr lang="en-US" altLang="en-US" dirty="0" smtClean="0">
                <a:latin typeface="Arial" charset="0"/>
              </a:rPr>
              <a:t>500 mg PO/IV TID</a:t>
            </a:r>
          </a:p>
          <a:p>
            <a:pPr eaLnBrk="1" hangingPunct="1"/>
            <a:r>
              <a:rPr lang="en-US" altLang="en-US" dirty="0" smtClean="0">
                <a:latin typeface="Arial" charset="0"/>
              </a:rPr>
              <a:t>Inexpensive</a:t>
            </a:r>
          </a:p>
        </p:txBody>
      </p:sp>
    </p:spTree>
    <p:extLst>
      <p:ext uri="{BB962C8B-B14F-4D97-AF65-F5344CB8AC3E}">
        <p14:creationId xmlns:p14="http://schemas.microsoft.com/office/powerpoint/2010/main" val="677318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smtClean="0">
                <a:latin typeface="Arial" charset="0"/>
              </a:rPr>
              <a:t>Vancomycin</a:t>
            </a:r>
          </a:p>
        </p:txBody>
      </p:sp>
      <p:sp>
        <p:nvSpPr>
          <p:cNvPr id="37891" name="Rectangle 3"/>
          <p:cNvSpPr>
            <a:spLocks noGrp="1" noChangeArrowheads="1"/>
          </p:cNvSpPr>
          <p:nvPr>
            <p:ph idx="1"/>
          </p:nvPr>
        </p:nvSpPr>
        <p:spPr/>
        <p:txBody>
          <a:bodyPr>
            <a:normAutofit lnSpcReduction="10000"/>
          </a:bodyPr>
          <a:lstStyle/>
          <a:p>
            <a:r>
              <a:rPr lang="en-US" altLang="en-US" dirty="0" smtClean="0">
                <a:latin typeface="Arial" charset="0"/>
              </a:rPr>
              <a:t>FDA approved for CDI</a:t>
            </a:r>
          </a:p>
          <a:p>
            <a:pPr eaLnBrk="1" hangingPunct="1"/>
            <a:r>
              <a:rPr lang="en-US" altLang="en-US" dirty="0" smtClean="0">
                <a:latin typeface="Arial" charset="0"/>
              </a:rPr>
              <a:t>Only effective in oral or rectal form</a:t>
            </a:r>
          </a:p>
          <a:p>
            <a:pPr lvl="1"/>
            <a:r>
              <a:rPr lang="en-US" altLang="en-US" dirty="0" smtClean="0">
                <a:latin typeface="Arial" charset="0"/>
              </a:rPr>
              <a:t>125 mg PO QID for initial episode</a:t>
            </a:r>
          </a:p>
          <a:p>
            <a:pPr lvl="1"/>
            <a:r>
              <a:rPr lang="en-US" altLang="en-US" dirty="0" smtClean="0">
                <a:latin typeface="Arial" charset="0"/>
              </a:rPr>
              <a:t>500 mg PO or rectal enema QID with IV Flagyl for severe complicated disease</a:t>
            </a:r>
          </a:p>
          <a:p>
            <a:pPr eaLnBrk="1" hangingPunct="1"/>
            <a:r>
              <a:rPr lang="en-US" altLang="en-US" dirty="0" smtClean="0">
                <a:latin typeface="Arial" charset="0"/>
              </a:rPr>
              <a:t>Ideal pharmacologic profile</a:t>
            </a:r>
          </a:p>
          <a:p>
            <a:pPr lvl="1" eaLnBrk="1" hangingPunct="1"/>
            <a:r>
              <a:rPr lang="en-US" altLang="en-US" dirty="0" smtClean="0">
                <a:latin typeface="Arial" charset="0"/>
              </a:rPr>
              <a:t>Poorly absorbed</a:t>
            </a:r>
          </a:p>
          <a:p>
            <a:pPr lvl="1" eaLnBrk="1" hangingPunct="1"/>
            <a:r>
              <a:rPr lang="en-US" altLang="en-US" dirty="0" smtClean="0">
                <a:latin typeface="Arial" charset="0"/>
              </a:rPr>
              <a:t>High fecal concentrations</a:t>
            </a:r>
          </a:p>
          <a:p>
            <a:pPr eaLnBrk="1" hangingPunct="1"/>
            <a:r>
              <a:rPr lang="en-US" altLang="en-US" dirty="0" smtClean="0">
                <a:latin typeface="Arial" charset="0"/>
              </a:rPr>
              <a:t>Commercial formulation expensive</a:t>
            </a:r>
          </a:p>
        </p:txBody>
      </p:sp>
    </p:spTree>
    <p:extLst>
      <p:ext uri="{BB962C8B-B14F-4D97-AF65-F5344CB8AC3E}">
        <p14:creationId xmlns:p14="http://schemas.microsoft.com/office/powerpoint/2010/main" val="338043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274638"/>
            <a:ext cx="8229600" cy="1143000"/>
          </a:xfrm>
        </p:spPr>
        <p:txBody>
          <a:bodyPr anchor="b"/>
          <a:lstStyle/>
          <a:p>
            <a:r>
              <a:rPr lang="en-US" altLang="en-US" dirty="0" smtClean="0">
                <a:latin typeface="Arial" charset="0"/>
              </a:rPr>
              <a:t>Fidaxomicin (Dificid</a:t>
            </a:r>
            <a:r>
              <a:rPr lang="en-US" altLang="en-US" dirty="0" smtClean="0"/>
              <a:t> </a:t>
            </a:r>
            <a:r>
              <a:rPr lang="en-US" altLang="en-US" dirty="0" smtClean="0">
                <a:latin typeface="Arial" charset="0"/>
                <a:cs typeface="Tahoma" pitchFamily="34" charset="0"/>
              </a:rPr>
              <a:t>®)</a:t>
            </a:r>
            <a:endParaRPr lang="en-US" altLang="en-US" dirty="0" smtClean="0"/>
          </a:p>
        </p:txBody>
      </p:sp>
      <p:sp>
        <p:nvSpPr>
          <p:cNvPr id="47107" name="Rectangle 3"/>
          <p:cNvSpPr>
            <a:spLocks noGrp="1" noChangeArrowheads="1"/>
          </p:cNvSpPr>
          <p:nvPr>
            <p:ph type="body" idx="4294967295"/>
          </p:nvPr>
        </p:nvSpPr>
        <p:spPr>
          <a:xfrm>
            <a:off x="609600" y="1752600"/>
            <a:ext cx="7772400" cy="4114800"/>
          </a:xfrm>
        </p:spPr>
        <p:txBody>
          <a:bodyPr>
            <a:normAutofit fontScale="92500" lnSpcReduction="20000"/>
          </a:bodyPr>
          <a:lstStyle/>
          <a:p>
            <a:r>
              <a:rPr lang="en-US" altLang="en-US" dirty="0">
                <a:latin typeface="Arial" charset="0"/>
                <a:cs typeface="Tahoma" pitchFamily="34" charset="0"/>
              </a:rPr>
              <a:t>Approved by the FDA May 27, 2011 </a:t>
            </a:r>
            <a:endParaRPr lang="en-US" altLang="en-US" dirty="0" smtClean="0">
              <a:latin typeface="Arial" charset="0"/>
            </a:endParaRPr>
          </a:p>
          <a:p>
            <a:r>
              <a:rPr lang="en-US" altLang="en-US" dirty="0" smtClean="0">
                <a:latin typeface="Arial" charset="0"/>
              </a:rPr>
              <a:t>M</a:t>
            </a:r>
            <a:r>
              <a:rPr lang="en-US" altLang="en-US" dirty="0" smtClean="0">
                <a:latin typeface="Arial" charset="0"/>
                <a:cs typeface="Tahoma" pitchFamily="34" charset="0"/>
              </a:rPr>
              <a:t>acrolide antibacterial bactericidal against </a:t>
            </a:r>
            <a:r>
              <a:rPr lang="en-US" altLang="en-US" i="1" dirty="0" smtClean="0">
                <a:latin typeface="Arial" charset="0"/>
                <a:cs typeface="Tahoma" pitchFamily="34" charset="0"/>
              </a:rPr>
              <a:t>C. difficile</a:t>
            </a:r>
            <a:r>
              <a:rPr lang="en-US" altLang="en-US" dirty="0" smtClean="0">
                <a:latin typeface="Arial" charset="0"/>
                <a:cs typeface="Tahoma" pitchFamily="34" charset="0"/>
              </a:rPr>
              <a:t>,  inhibiting RNA synthesis </a:t>
            </a:r>
          </a:p>
          <a:p>
            <a:pPr eaLnBrk="1" hangingPunct="1"/>
            <a:r>
              <a:rPr lang="en-US" altLang="en-US" dirty="0" smtClean="0">
                <a:latin typeface="Arial" charset="0"/>
                <a:cs typeface="Tahoma" pitchFamily="34" charset="0"/>
              </a:rPr>
              <a:t>Indication: treatment of </a:t>
            </a:r>
            <a:r>
              <a:rPr lang="en-US" altLang="en-US" i="1" dirty="0" smtClean="0">
                <a:latin typeface="Arial" charset="0"/>
                <a:cs typeface="Tahoma" pitchFamily="34" charset="0"/>
              </a:rPr>
              <a:t>C. difficile</a:t>
            </a:r>
            <a:r>
              <a:rPr lang="en-US" altLang="en-US" dirty="0" smtClean="0">
                <a:latin typeface="Arial" charset="0"/>
                <a:cs typeface="Tahoma" pitchFamily="34" charset="0"/>
              </a:rPr>
              <a:t> associated diarrhea (CDAD) in adults</a:t>
            </a:r>
          </a:p>
          <a:p>
            <a:pPr eaLnBrk="1" hangingPunct="1"/>
            <a:r>
              <a:rPr lang="en-US" altLang="en-US" dirty="0" smtClean="0">
                <a:latin typeface="Arial" charset="0"/>
                <a:cs typeface="Tahoma" pitchFamily="34" charset="0"/>
              </a:rPr>
              <a:t>Studies showed less recurrence compared to oral vancomycin </a:t>
            </a:r>
          </a:p>
          <a:p>
            <a:pPr eaLnBrk="1" hangingPunct="1"/>
            <a:r>
              <a:rPr lang="en-US" altLang="en-US" dirty="0" smtClean="0">
                <a:latin typeface="Arial" charset="0"/>
                <a:cs typeface="Tahoma" pitchFamily="34" charset="0"/>
              </a:rPr>
              <a:t>Dose:  200 mg bid x 10 days</a:t>
            </a:r>
          </a:p>
          <a:p>
            <a:pPr eaLnBrk="1" hangingPunct="1"/>
            <a:r>
              <a:rPr lang="en-US" altLang="en-US" dirty="0">
                <a:latin typeface="Arial" charset="0"/>
                <a:cs typeface="Tahoma" pitchFamily="34" charset="0"/>
              </a:rPr>
              <a:t>E</a:t>
            </a:r>
            <a:r>
              <a:rPr lang="en-US" altLang="en-US" dirty="0" smtClean="0">
                <a:latin typeface="Arial" charset="0"/>
                <a:cs typeface="Tahoma" pitchFamily="34" charset="0"/>
              </a:rPr>
              <a:t>xpensive</a:t>
            </a:r>
          </a:p>
          <a:p>
            <a:pPr eaLnBrk="1" hangingPunct="1"/>
            <a:endParaRPr lang="en-US" altLang="en-US" dirty="0" smtClean="0">
              <a:latin typeface="Arial" charset="0"/>
              <a:cs typeface="Tahoma" pitchFamily="34" charset="0"/>
            </a:endParaRPr>
          </a:p>
        </p:txBody>
      </p:sp>
      <p:sp>
        <p:nvSpPr>
          <p:cNvPr id="4" name="Rectangle 4"/>
          <p:cNvSpPr>
            <a:spLocks noChangeArrowheads="1"/>
          </p:cNvSpPr>
          <p:nvPr/>
        </p:nvSpPr>
        <p:spPr bwMode="auto">
          <a:xfrm>
            <a:off x="304800" y="6524625"/>
            <a:ext cx="24399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rgbClr val="FFFFFF"/>
                </a:solidFill>
                <a:latin typeface="Arial" charset="0"/>
              </a:defRPr>
            </a:lvl1pPr>
            <a:lvl2pPr marL="742950" indent="-285750" eaLnBrk="0" hangingPunct="0">
              <a:defRPr sz="3200">
                <a:solidFill>
                  <a:srgbClr val="FFFFFF"/>
                </a:solidFill>
                <a:latin typeface="Arial" charset="0"/>
              </a:defRPr>
            </a:lvl2pPr>
            <a:lvl3pPr marL="1143000" indent="-228600" eaLnBrk="0" hangingPunct="0">
              <a:defRPr sz="3200">
                <a:solidFill>
                  <a:srgbClr val="FFFFFF"/>
                </a:solidFill>
                <a:latin typeface="Arial" charset="0"/>
              </a:defRPr>
            </a:lvl3pPr>
            <a:lvl4pPr marL="1600200" indent="-228600" eaLnBrk="0" hangingPunct="0">
              <a:defRPr sz="3200">
                <a:solidFill>
                  <a:srgbClr val="FFFFFF"/>
                </a:solidFill>
                <a:latin typeface="Arial" charset="0"/>
              </a:defRPr>
            </a:lvl4pPr>
            <a:lvl5pPr marL="2057400" indent="-228600" eaLnBrk="0" hangingPunct="0">
              <a:defRPr sz="3200">
                <a:solidFill>
                  <a:srgbClr val="FFFFFF"/>
                </a:solidFill>
                <a:latin typeface="Arial" charset="0"/>
              </a:defRPr>
            </a:lvl5pPr>
            <a:lvl6pPr marL="2514600" indent="-228600" eaLnBrk="0" fontAlgn="base" hangingPunct="0">
              <a:spcBef>
                <a:spcPct val="0"/>
              </a:spcBef>
              <a:spcAft>
                <a:spcPct val="0"/>
              </a:spcAft>
              <a:defRPr sz="3200">
                <a:solidFill>
                  <a:srgbClr val="FFFFFF"/>
                </a:solidFill>
                <a:latin typeface="Arial" charset="0"/>
              </a:defRPr>
            </a:lvl6pPr>
            <a:lvl7pPr marL="2971800" indent="-228600" eaLnBrk="0" fontAlgn="base" hangingPunct="0">
              <a:spcBef>
                <a:spcPct val="0"/>
              </a:spcBef>
              <a:spcAft>
                <a:spcPct val="0"/>
              </a:spcAft>
              <a:defRPr sz="3200">
                <a:solidFill>
                  <a:srgbClr val="FFFFFF"/>
                </a:solidFill>
                <a:latin typeface="Arial" charset="0"/>
              </a:defRPr>
            </a:lvl7pPr>
            <a:lvl8pPr marL="3429000" indent="-228600" eaLnBrk="0" fontAlgn="base" hangingPunct="0">
              <a:spcBef>
                <a:spcPct val="0"/>
              </a:spcBef>
              <a:spcAft>
                <a:spcPct val="0"/>
              </a:spcAft>
              <a:defRPr sz="3200">
                <a:solidFill>
                  <a:srgbClr val="FFFFFF"/>
                </a:solidFill>
                <a:latin typeface="Arial" charset="0"/>
              </a:defRPr>
            </a:lvl8pPr>
            <a:lvl9pPr marL="3886200" indent="-228600" eaLnBrk="0" fontAlgn="base" hangingPunct="0">
              <a:spcBef>
                <a:spcPct val="0"/>
              </a:spcBef>
              <a:spcAft>
                <a:spcPct val="0"/>
              </a:spcAft>
              <a:defRPr sz="3200">
                <a:solidFill>
                  <a:srgbClr val="FFFFFF"/>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noProof="0" dirty="0" smtClean="0">
                <a:ln>
                  <a:noFill/>
                </a:ln>
                <a:solidFill>
                  <a:schemeClr val="tx1"/>
                </a:solidFill>
                <a:effectLst/>
                <a:uLnTx/>
                <a:uFillTx/>
                <a:latin typeface="Arial" charset="0"/>
              </a:rPr>
              <a:t>N ENGL J MED 2011;364:422-31</a:t>
            </a:r>
          </a:p>
        </p:txBody>
      </p:sp>
    </p:spTree>
    <p:extLst>
      <p:ext uri="{BB962C8B-B14F-4D97-AF65-F5344CB8AC3E}">
        <p14:creationId xmlns:p14="http://schemas.microsoft.com/office/powerpoint/2010/main" val="3480124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66800" y="457200"/>
            <a:ext cx="7086600" cy="1143000"/>
          </a:xfrm>
        </p:spPr>
        <p:txBody>
          <a:bodyPr>
            <a:normAutofit/>
          </a:bodyPr>
          <a:lstStyle/>
          <a:p>
            <a:pPr eaLnBrk="1" hangingPunct="1"/>
            <a:r>
              <a:rPr lang="en-US" altLang="en-US" sz="4000" dirty="0" smtClean="0">
                <a:latin typeface="Arial" charset="0"/>
              </a:rPr>
              <a:t>  Other CDI Treatment Options</a:t>
            </a:r>
          </a:p>
        </p:txBody>
      </p:sp>
      <p:sp>
        <p:nvSpPr>
          <p:cNvPr id="38915" name="Rectangle 3"/>
          <p:cNvSpPr>
            <a:spLocks noGrp="1" noChangeArrowheads="1"/>
          </p:cNvSpPr>
          <p:nvPr>
            <p:ph sz="half" idx="1"/>
          </p:nvPr>
        </p:nvSpPr>
        <p:spPr/>
        <p:txBody>
          <a:bodyPr/>
          <a:lstStyle/>
          <a:p>
            <a:pPr eaLnBrk="1" hangingPunct="1"/>
            <a:r>
              <a:rPr lang="en-US" altLang="en-US" dirty="0" smtClean="0">
                <a:latin typeface="Arial" charset="0"/>
              </a:rPr>
              <a:t>Rifaximin</a:t>
            </a:r>
          </a:p>
          <a:p>
            <a:pPr eaLnBrk="1" hangingPunct="1"/>
            <a:r>
              <a:rPr lang="en-US" altLang="en-US" dirty="0" smtClean="0">
                <a:latin typeface="Arial" charset="0"/>
              </a:rPr>
              <a:t>Nitazoxanide</a:t>
            </a:r>
          </a:p>
          <a:p>
            <a:pPr eaLnBrk="1" hangingPunct="1"/>
            <a:r>
              <a:rPr lang="en-US" altLang="en-US" dirty="0" smtClean="0">
                <a:latin typeface="Arial" charset="0"/>
              </a:rPr>
              <a:t>Tigecycline</a:t>
            </a:r>
          </a:p>
          <a:p>
            <a:pPr eaLnBrk="1" hangingPunct="1"/>
            <a:r>
              <a:rPr lang="en-US" altLang="en-US" dirty="0" smtClean="0">
                <a:latin typeface="Arial" charset="0"/>
              </a:rPr>
              <a:t>Bacitracin</a:t>
            </a:r>
          </a:p>
          <a:p>
            <a:pPr eaLnBrk="1" hangingPunct="1"/>
            <a:r>
              <a:rPr lang="en-US" altLang="en-US" dirty="0" smtClean="0">
                <a:latin typeface="Arial" charset="0"/>
              </a:rPr>
              <a:t>Probiotics</a:t>
            </a:r>
          </a:p>
          <a:p>
            <a:pPr eaLnBrk="1" hangingPunct="1"/>
            <a:r>
              <a:rPr lang="en-US" altLang="en-US" dirty="0" smtClean="0">
                <a:latin typeface="Arial" charset="0"/>
              </a:rPr>
              <a:t>Immunotherapy (IVIG)</a:t>
            </a:r>
          </a:p>
          <a:p>
            <a:pPr eaLnBrk="1" hangingPunct="1"/>
            <a:endParaRPr lang="en-US" altLang="en-US" dirty="0" smtClean="0">
              <a:latin typeface="Arial" charset="0"/>
            </a:endParaRPr>
          </a:p>
          <a:p>
            <a:pPr lvl="1" eaLnBrk="1" hangingPunct="1">
              <a:buFontTx/>
              <a:buNone/>
            </a:pPr>
            <a:endParaRPr lang="en-US" altLang="en-US" dirty="0" smtClean="0">
              <a:latin typeface="Arial" charset="0"/>
            </a:endParaRPr>
          </a:p>
          <a:p>
            <a:pPr eaLnBrk="1" hangingPunct="1">
              <a:buFontTx/>
              <a:buNone/>
            </a:pPr>
            <a:endParaRPr lang="en-US" altLang="en-US" dirty="0" smtClean="0">
              <a:latin typeface="Arial" charset="0"/>
            </a:endParaRPr>
          </a:p>
        </p:txBody>
      </p:sp>
      <p:sp>
        <p:nvSpPr>
          <p:cNvPr id="38916" name="Rectangle 8"/>
          <p:cNvSpPr>
            <a:spLocks noGrp="1" noChangeArrowheads="1"/>
          </p:cNvSpPr>
          <p:nvPr>
            <p:ph sz="half" idx="2"/>
          </p:nvPr>
        </p:nvSpPr>
        <p:spPr>
          <a:xfrm>
            <a:off x="4572000" y="1600200"/>
            <a:ext cx="4267200" cy="4114800"/>
          </a:xfrm>
        </p:spPr>
        <p:txBody>
          <a:bodyPr/>
          <a:lstStyle/>
          <a:p>
            <a:pPr eaLnBrk="1" hangingPunct="1"/>
            <a:r>
              <a:rPr lang="en-US" altLang="en-US" dirty="0" smtClean="0">
                <a:latin typeface="Arial" charset="0"/>
              </a:rPr>
              <a:t>Fusidic acid*</a:t>
            </a:r>
          </a:p>
          <a:p>
            <a:pPr eaLnBrk="1" hangingPunct="1"/>
            <a:r>
              <a:rPr lang="en-US" altLang="en-US" dirty="0" smtClean="0">
                <a:latin typeface="Arial" charset="0"/>
              </a:rPr>
              <a:t>Teicoplanin*</a:t>
            </a:r>
          </a:p>
          <a:p>
            <a:pPr eaLnBrk="1" hangingPunct="1">
              <a:buFontTx/>
              <a:buNone/>
            </a:pPr>
            <a:r>
              <a:rPr lang="en-US" altLang="en-US" sz="2400" dirty="0" smtClean="0">
                <a:latin typeface="Arial" charset="0"/>
              </a:rPr>
              <a:t>*not available in the USA</a:t>
            </a:r>
          </a:p>
          <a:p>
            <a:pPr eaLnBrk="1" hangingPunct="1"/>
            <a:r>
              <a:rPr lang="en-US" altLang="en-US" dirty="0" smtClean="0">
                <a:latin typeface="Arial" charset="0"/>
              </a:rPr>
              <a:t>Toxin binding agents</a:t>
            </a:r>
          </a:p>
          <a:p>
            <a:pPr marL="0" indent="0" eaLnBrk="1" hangingPunct="1">
              <a:buNone/>
            </a:pPr>
            <a:endParaRPr lang="en-US" altLang="en-US" dirty="0" smtClean="0">
              <a:latin typeface="Arial" charset="0"/>
            </a:endParaRPr>
          </a:p>
          <a:p>
            <a:pPr marL="0" indent="0" eaLnBrk="1" hangingPunct="1">
              <a:buNone/>
            </a:pPr>
            <a:endParaRPr lang="en-US" altLang="en-US" dirty="0" smtClean="0">
              <a:latin typeface="Arial" charset="0"/>
            </a:endParaRPr>
          </a:p>
          <a:p>
            <a:pPr eaLnBrk="1" hangingPunct="1">
              <a:buFontTx/>
              <a:buNone/>
            </a:pPr>
            <a:r>
              <a:rPr lang="en-US" altLang="en-US" sz="2400" dirty="0" smtClean="0">
                <a:latin typeface="Arial" charset="0"/>
              </a:rPr>
              <a:t>	</a:t>
            </a:r>
          </a:p>
        </p:txBody>
      </p:sp>
    </p:spTree>
    <p:extLst>
      <p:ext uri="{BB962C8B-B14F-4D97-AF65-F5344CB8AC3E}">
        <p14:creationId xmlns:p14="http://schemas.microsoft.com/office/powerpoint/2010/main" val="519191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Patient Case: AT</a:t>
            </a:r>
            <a:endParaRPr lang="en-US" dirty="0"/>
          </a:p>
        </p:txBody>
      </p:sp>
      <p:sp>
        <p:nvSpPr>
          <p:cNvPr id="6" name="Content Placeholder 5"/>
          <p:cNvSpPr>
            <a:spLocks noGrp="1"/>
          </p:cNvSpPr>
          <p:nvPr>
            <p:ph idx="1"/>
          </p:nvPr>
        </p:nvSpPr>
        <p:spPr/>
        <p:txBody>
          <a:bodyPr/>
          <a:lstStyle/>
          <a:p>
            <a:r>
              <a:rPr lang="en-US" dirty="0" smtClean="0"/>
              <a:t>AT is an 89 year old woman admitted with foul smelling, watery, diarrhea.  She reports having 10 or more bowel movements each day.  She recently finished a course of </a:t>
            </a:r>
            <a:r>
              <a:rPr lang="en-US" dirty="0" err="1" smtClean="0"/>
              <a:t>Cipro</a:t>
            </a:r>
            <a:r>
              <a:rPr lang="en-US" dirty="0" smtClean="0"/>
              <a:t> for a UTI.</a:t>
            </a:r>
          </a:p>
          <a:p>
            <a:r>
              <a:rPr lang="en-US" dirty="0" smtClean="0"/>
              <a:t>WBC 18,000    </a:t>
            </a:r>
            <a:r>
              <a:rPr lang="en-US" dirty="0" err="1" smtClean="0"/>
              <a:t>SCr</a:t>
            </a:r>
            <a:r>
              <a:rPr lang="en-US" dirty="0" smtClean="0"/>
              <a:t> 1.4   Temp 100˚F</a:t>
            </a:r>
          </a:p>
          <a:p>
            <a:r>
              <a:rPr lang="en-US" dirty="0" smtClean="0"/>
              <a:t>Home meds:  Calcium with D daily, MVI, warfarin 2.5 mg MWF with 5 mg on other days, </a:t>
            </a:r>
            <a:r>
              <a:rPr lang="en-US" dirty="0" err="1" smtClean="0"/>
              <a:t>metoprolol</a:t>
            </a:r>
            <a:r>
              <a:rPr lang="en-US" dirty="0" smtClean="0"/>
              <a:t> 25 mg daily</a:t>
            </a:r>
          </a:p>
          <a:p>
            <a:pPr marL="0" indent="0">
              <a:buNone/>
            </a:pPr>
            <a:endParaRPr lang="en-US" dirty="0"/>
          </a:p>
        </p:txBody>
      </p:sp>
    </p:spTree>
    <p:extLst>
      <p:ext uri="{BB962C8B-B14F-4D97-AF65-F5344CB8AC3E}">
        <p14:creationId xmlns:p14="http://schemas.microsoft.com/office/powerpoint/2010/main" val="4115186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latin typeface="Arial" charset="0"/>
              </a:rPr>
              <a:t>Recurrent CDI</a:t>
            </a:r>
          </a:p>
        </p:txBody>
      </p:sp>
      <p:sp>
        <p:nvSpPr>
          <p:cNvPr id="40963" name="Rectangle 3"/>
          <p:cNvSpPr>
            <a:spLocks noGrp="1" noChangeArrowheads="1"/>
          </p:cNvSpPr>
          <p:nvPr>
            <p:ph idx="1"/>
          </p:nvPr>
        </p:nvSpPr>
        <p:spPr/>
        <p:txBody>
          <a:bodyPr/>
          <a:lstStyle/>
          <a:p>
            <a:pPr eaLnBrk="1" hangingPunct="1"/>
            <a:r>
              <a:rPr lang="en-US" altLang="en-US" dirty="0" smtClean="0">
                <a:latin typeface="Arial" charset="0"/>
              </a:rPr>
              <a:t>Rates of recurrence:</a:t>
            </a:r>
          </a:p>
          <a:p>
            <a:pPr lvl="1" eaLnBrk="1" hangingPunct="1"/>
            <a:r>
              <a:rPr lang="en-US" altLang="en-US" dirty="0" smtClean="0">
                <a:latin typeface="Arial" charset="0"/>
              </a:rPr>
              <a:t>20% after 1</a:t>
            </a:r>
            <a:r>
              <a:rPr lang="en-US" altLang="en-US" baseline="30000" dirty="0" smtClean="0">
                <a:latin typeface="Arial" charset="0"/>
              </a:rPr>
              <a:t>st</a:t>
            </a:r>
            <a:r>
              <a:rPr lang="en-US" altLang="en-US" dirty="0" smtClean="0">
                <a:latin typeface="Arial" charset="0"/>
              </a:rPr>
              <a:t> episode</a:t>
            </a:r>
          </a:p>
          <a:p>
            <a:pPr lvl="1" eaLnBrk="1" hangingPunct="1"/>
            <a:r>
              <a:rPr lang="en-US" altLang="en-US" dirty="0" smtClean="0">
                <a:latin typeface="Arial" charset="0"/>
              </a:rPr>
              <a:t>45% after 2</a:t>
            </a:r>
            <a:r>
              <a:rPr lang="en-US" altLang="en-US" baseline="30000" dirty="0" smtClean="0">
                <a:latin typeface="Arial" charset="0"/>
              </a:rPr>
              <a:t>nd</a:t>
            </a:r>
            <a:r>
              <a:rPr lang="en-US" altLang="en-US" dirty="0" smtClean="0">
                <a:latin typeface="Arial" charset="0"/>
              </a:rPr>
              <a:t> episode</a:t>
            </a:r>
          </a:p>
          <a:p>
            <a:pPr lvl="1" eaLnBrk="1" hangingPunct="1"/>
            <a:r>
              <a:rPr lang="en-US" altLang="en-US" dirty="0" smtClean="0">
                <a:latin typeface="Arial" charset="0"/>
              </a:rPr>
              <a:t>65% after 2 or more episodes</a:t>
            </a:r>
          </a:p>
        </p:txBody>
      </p:sp>
      <p:sp>
        <p:nvSpPr>
          <p:cNvPr id="40964" name="TextBox 1"/>
          <p:cNvSpPr txBox="1">
            <a:spLocks noChangeArrowheads="1"/>
          </p:cNvSpPr>
          <p:nvPr/>
        </p:nvSpPr>
        <p:spPr bwMode="auto">
          <a:xfrm>
            <a:off x="762000" y="6400800"/>
            <a:ext cx="289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a:latin typeface="Arial" charset="0"/>
              </a:rPr>
              <a:t>Am J Gastroenterol. 2002:97:1769-1775</a:t>
            </a:r>
          </a:p>
        </p:txBody>
      </p:sp>
    </p:spTree>
    <p:extLst>
      <p:ext uri="{BB962C8B-B14F-4D97-AF65-F5344CB8AC3E}">
        <p14:creationId xmlns:p14="http://schemas.microsoft.com/office/powerpoint/2010/main" val="221414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latin typeface="Arial" charset="0"/>
              </a:rPr>
              <a:t>Objectives</a:t>
            </a:r>
          </a:p>
        </p:txBody>
      </p:sp>
      <p:sp>
        <p:nvSpPr>
          <p:cNvPr id="4099" name="Rectangle 3"/>
          <p:cNvSpPr>
            <a:spLocks noGrp="1" noChangeArrowheads="1"/>
          </p:cNvSpPr>
          <p:nvPr>
            <p:ph idx="1"/>
          </p:nvPr>
        </p:nvSpPr>
        <p:spPr>
          <a:xfrm>
            <a:off x="228600" y="1981200"/>
            <a:ext cx="8686800" cy="4114800"/>
          </a:xfrm>
        </p:spPr>
        <p:txBody>
          <a:bodyPr/>
          <a:lstStyle/>
          <a:p>
            <a:pPr eaLnBrk="1" hangingPunct="1"/>
            <a:r>
              <a:rPr lang="en-US" altLang="en-US" dirty="0" smtClean="0">
                <a:latin typeface="Arial" charset="0"/>
              </a:rPr>
              <a:t>Describe the epidemiology and pathogenesis of </a:t>
            </a:r>
            <a:r>
              <a:rPr lang="en-US" altLang="en-US" i="1" dirty="0" smtClean="0">
                <a:latin typeface="Arial" charset="0"/>
              </a:rPr>
              <a:t>Clostridium difficile </a:t>
            </a:r>
            <a:r>
              <a:rPr lang="en-US" altLang="en-US" dirty="0" smtClean="0">
                <a:latin typeface="Arial" charset="0"/>
              </a:rPr>
              <a:t>Infection (CDI)</a:t>
            </a:r>
            <a:endParaRPr lang="en-US" altLang="en-US" i="1" dirty="0" smtClean="0">
              <a:latin typeface="Arial" charset="0"/>
            </a:endParaRPr>
          </a:p>
          <a:p>
            <a:pPr eaLnBrk="1" hangingPunct="1"/>
            <a:r>
              <a:rPr lang="en-US" altLang="en-US" dirty="0" smtClean="0">
                <a:latin typeface="Arial" charset="0"/>
              </a:rPr>
              <a:t>Review treatment guidelines </a:t>
            </a:r>
          </a:p>
          <a:p>
            <a:pPr eaLnBrk="1" hangingPunct="1"/>
            <a:r>
              <a:rPr lang="en-US" altLang="en-US" dirty="0" smtClean="0">
                <a:latin typeface="Arial" charset="0"/>
              </a:rPr>
              <a:t>Discuss Fecal Microbiota Transplant (FMT)</a:t>
            </a:r>
          </a:p>
          <a:p>
            <a:pPr eaLnBrk="1" hangingPunct="1"/>
            <a:endParaRPr lang="en-US" altLang="en-US" dirty="0" smtClean="0">
              <a:latin typeface="Arial" charset="0"/>
            </a:endParaRPr>
          </a:p>
          <a:p>
            <a:pPr eaLnBrk="1" hangingPunct="1"/>
            <a:endParaRPr lang="en-US" altLang="en-US" dirty="0" smtClean="0">
              <a:latin typeface="Arial" charset="0"/>
            </a:endParaRPr>
          </a:p>
        </p:txBody>
      </p:sp>
    </p:spTree>
    <p:extLst>
      <p:ext uri="{BB962C8B-B14F-4D97-AF65-F5344CB8AC3E}">
        <p14:creationId xmlns:p14="http://schemas.microsoft.com/office/powerpoint/2010/main" val="1209436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latin typeface="Arial" charset="0"/>
              </a:rPr>
              <a:t>Treatment of Recurrent CDI</a:t>
            </a:r>
          </a:p>
        </p:txBody>
      </p:sp>
      <p:sp>
        <p:nvSpPr>
          <p:cNvPr id="41987" name="Rectangle 3"/>
          <p:cNvSpPr>
            <a:spLocks noGrp="1" noChangeArrowheads="1"/>
          </p:cNvSpPr>
          <p:nvPr>
            <p:ph idx="1"/>
          </p:nvPr>
        </p:nvSpPr>
        <p:spPr/>
        <p:txBody>
          <a:bodyPr/>
          <a:lstStyle/>
          <a:p>
            <a:pPr eaLnBrk="1" hangingPunct="1"/>
            <a:r>
              <a:rPr lang="en-US" altLang="en-US" dirty="0" smtClean="0">
                <a:latin typeface="Arial" charset="0"/>
              </a:rPr>
              <a:t>Usually unrelated to resistance</a:t>
            </a:r>
          </a:p>
          <a:p>
            <a:pPr eaLnBrk="1" hangingPunct="1"/>
            <a:r>
              <a:rPr lang="en-US" altLang="en-US" dirty="0" smtClean="0">
                <a:latin typeface="Arial" charset="0"/>
              </a:rPr>
              <a:t>Use the same agent</a:t>
            </a:r>
          </a:p>
          <a:p>
            <a:pPr eaLnBrk="1" hangingPunct="1"/>
            <a:r>
              <a:rPr lang="en-US" altLang="en-US" dirty="0" smtClean="0">
                <a:latin typeface="Arial" charset="0"/>
              </a:rPr>
              <a:t>Treatment with metronidazole not recommended after 1</a:t>
            </a:r>
            <a:r>
              <a:rPr lang="en-US" altLang="en-US" baseline="30000" dirty="0" smtClean="0">
                <a:latin typeface="Arial" charset="0"/>
              </a:rPr>
              <a:t>st</a:t>
            </a:r>
            <a:r>
              <a:rPr lang="en-US" altLang="en-US" dirty="0" smtClean="0">
                <a:latin typeface="Arial" charset="0"/>
              </a:rPr>
              <a:t> recurrence due to neurotoxicity</a:t>
            </a:r>
          </a:p>
        </p:txBody>
      </p:sp>
      <p:sp>
        <p:nvSpPr>
          <p:cNvPr id="41988" name="Rectangle 4"/>
          <p:cNvSpPr>
            <a:spLocks noChangeArrowheads="1"/>
          </p:cNvSpPr>
          <p:nvPr/>
        </p:nvSpPr>
        <p:spPr bwMode="auto">
          <a:xfrm>
            <a:off x="0" y="6324600"/>
            <a:ext cx="4602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dirty="0">
                <a:latin typeface="Arial" charset="0"/>
              </a:rPr>
              <a:t>Cohen SH, et al. </a:t>
            </a:r>
            <a:r>
              <a:rPr lang="en-US" altLang="en-US" sz="1200" i="1" dirty="0">
                <a:latin typeface="Arial" charset="0"/>
              </a:rPr>
              <a:t>Infect Cont Hosp Epidemiol</a:t>
            </a:r>
            <a:r>
              <a:rPr lang="en-US" altLang="en-US" sz="1200" dirty="0">
                <a:latin typeface="Arial" charset="0"/>
              </a:rPr>
              <a:t> 2010. 31(5):431-456</a:t>
            </a:r>
          </a:p>
        </p:txBody>
      </p:sp>
    </p:spTree>
    <p:extLst>
      <p:ext uri="{BB962C8B-B14F-4D97-AF65-F5344CB8AC3E}">
        <p14:creationId xmlns:p14="http://schemas.microsoft.com/office/powerpoint/2010/main" val="4223640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smtClean="0">
                <a:latin typeface="Arial" charset="0"/>
              </a:rPr>
              <a:t>Vancomycin Taper Example</a:t>
            </a:r>
          </a:p>
        </p:txBody>
      </p:sp>
      <p:sp>
        <p:nvSpPr>
          <p:cNvPr id="43011" name="Rectangle 3"/>
          <p:cNvSpPr>
            <a:spLocks noGrp="1" noChangeArrowheads="1"/>
          </p:cNvSpPr>
          <p:nvPr>
            <p:ph idx="1"/>
          </p:nvPr>
        </p:nvSpPr>
        <p:spPr/>
        <p:txBody>
          <a:bodyPr/>
          <a:lstStyle/>
          <a:p>
            <a:pPr eaLnBrk="1" hangingPunct="1">
              <a:lnSpc>
                <a:spcPct val="90000"/>
              </a:lnSpc>
            </a:pPr>
            <a:r>
              <a:rPr lang="en-US" altLang="en-US" dirty="0" smtClean="0">
                <a:latin typeface="Arial" charset="0"/>
              </a:rPr>
              <a:t>Usual dose oral vancomycin 125mg 4 times per day for 10-14 days</a:t>
            </a:r>
          </a:p>
          <a:p>
            <a:pPr eaLnBrk="1" hangingPunct="1">
              <a:lnSpc>
                <a:spcPct val="90000"/>
              </a:lnSpc>
            </a:pPr>
            <a:r>
              <a:rPr lang="en-US" altLang="en-US" dirty="0" smtClean="0">
                <a:latin typeface="Arial" charset="0"/>
              </a:rPr>
              <a:t>Then oral vancomycin 125mg twice daily for one week</a:t>
            </a:r>
          </a:p>
          <a:p>
            <a:pPr eaLnBrk="1" hangingPunct="1">
              <a:lnSpc>
                <a:spcPct val="90000"/>
              </a:lnSpc>
            </a:pPr>
            <a:r>
              <a:rPr lang="en-US" altLang="en-US" dirty="0" smtClean="0">
                <a:latin typeface="Arial" charset="0"/>
              </a:rPr>
              <a:t>Then oral vancomycin 125mg once daily for one week</a:t>
            </a:r>
          </a:p>
          <a:p>
            <a:pPr eaLnBrk="1" hangingPunct="1">
              <a:lnSpc>
                <a:spcPct val="90000"/>
              </a:lnSpc>
            </a:pPr>
            <a:r>
              <a:rPr lang="en-US" altLang="en-US" dirty="0" smtClean="0">
                <a:latin typeface="Arial" charset="0"/>
              </a:rPr>
              <a:t>Then oral vancomycin 125mg every 2-3 days for 2-8 weeks</a:t>
            </a:r>
          </a:p>
        </p:txBody>
      </p:sp>
      <p:sp>
        <p:nvSpPr>
          <p:cNvPr id="43012" name="Rectangle 4"/>
          <p:cNvSpPr>
            <a:spLocks noChangeArrowheads="1"/>
          </p:cNvSpPr>
          <p:nvPr/>
        </p:nvSpPr>
        <p:spPr bwMode="auto">
          <a:xfrm>
            <a:off x="0" y="6324600"/>
            <a:ext cx="4602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dirty="0">
                <a:latin typeface="Arial" charset="0"/>
              </a:rPr>
              <a:t>Cohen SH, et al. </a:t>
            </a:r>
            <a:r>
              <a:rPr lang="en-US" altLang="en-US" sz="1200" i="1" dirty="0">
                <a:latin typeface="Arial" charset="0"/>
              </a:rPr>
              <a:t>Infect Cont Hosp Epidemiol</a:t>
            </a:r>
            <a:r>
              <a:rPr lang="en-US" altLang="en-US" sz="1200" dirty="0">
                <a:latin typeface="Arial" charset="0"/>
              </a:rPr>
              <a:t> 2010. 31(5):431-456</a:t>
            </a:r>
          </a:p>
        </p:txBody>
      </p:sp>
    </p:spTree>
    <p:extLst>
      <p:ext uri="{BB962C8B-B14F-4D97-AF65-F5344CB8AC3E}">
        <p14:creationId xmlns:p14="http://schemas.microsoft.com/office/powerpoint/2010/main" val="1071410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altLang="en-US" dirty="0" smtClean="0">
                <a:latin typeface="Arial" charset="0"/>
              </a:rPr>
              <a:t>Fecal Microbiota Transplant (FMT)</a:t>
            </a:r>
          </a:p>
        </p:txBody>
      </p:sp>
      <p:sp>
        <p:nvSpPr>
          <p:cNvPr id="45059" name="Rectangle 3"/>
          <p:cNvSpPr>
            <a:spLocks noGrp="1" noChangeArrowheads="1"/>
          </p:cNvSpPr>
          <p:nvPr>
            <p:ph idx="1"/>
          </p:nvPr>
        </p:nvSpPr>
        <p:spPr>
          <a:xfrm>
            <a:off x="669925" y="1524000"/>
            <a:ext cx="7772400" cy="4114800"/>
          </a:xfrm>
        </p:spPr>
        <p:txBody>
          <a:bodyPr>
            <a:normAutofit fontScale="92500" lnSpcReduction="10000"/>
          </a:bodyPr>
          <a:lstStyle/>
          <a:p>
            <a:pPr eaLnBrk="1" hangingPunct="1"/>
            <a:r>
              <a:rPr lang="en-US" altLang="en-US" dirty="0" smtClean="0">
                <a:latin typeface="Arial" charset="0"/>
              </a:rPr>
              <a:t>First reported FMT done 1958</a:t>
            </a:r>
          </a:p>
          <a:p>
            <a:pPr eaLnBrk="1" hangingPunct="1"/>
            <a:r>
              <a:rPr lang="en-US" altLang="en-US" dirty="0" smtClean="0">
                <a:latin typeface="Arial" charset="0"/>
              </a:rPr>
              <a:t>Transfer of fecal bacteria from a healthy donor</a:t>
            </a:r>
          </a:p>
          <a:p>
            <a:r>
              <a:rPr lang="en-US" altLang="en-US" dirty="0">
                <a:latin typeface="Arial" charset="0"/>
              </a:rPr>
              <a:t>Promotes recolonization of normal intestinal flora </a:t>
            </a:r>
            <a:endParaRPr lang="en-US" altLang="en-US" dirty="0" smtClean="0">
              <a:latin typeface="Arial" charset="0"/>
            </a:endParaRPr>
          </a:p>
          <a:p>
            <a:r>
              <a:rPr lang="en-US" altLang="en-US" dirty="0">
                <a:latin typeface="Arial" charset="0"/>
              </a:rPr>
              <a:t>FDA considers FMT an investigational new drug</a:t>
            </a:r>
          </a:p>
          <a:p>
            <a:pPr lvl="1"/>
            <a:r>
              <a:rPr lang="en-US" altLang="en-US" dirty="0">
                <a:latin typeface="Arial" charset="0"/>
              </a:rPr>
              <a:t>When used for CDI does not require IND application</a:t>
            </a:r>
          </a:p>
          <a:p>
            <a:pPr eaLnBrk="1" hangingPunct="1"/>
            <a:endParaRPr lang="en-US" altLang="en-US" dirty="0" smtClean="0">
              <a:latin typeface="Arial" charset="0"/>
            </a:endParaRPr>
          </a:p>
        </p:txBody>
      </p:sp>
      <p:sp>
        <p:nvSpPr>
          <p:cNvPr id="45060" name="Text Box 4"/>
          <p:cNvSpPr txBox="1">
            <a:spLocks noChangeArrowheads="1"/>
          </p:cNvSpPr>
          <p:nvPr/>
        </p:nvSpPr>
        <p:spPr bwMode="auto">
          <a:xfrm>
            <a:off x="669925" y="6205538"/>
            <a:ext cx="8402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smtClean="0">
                <a:solidFill>
                  <a:srgbClr val="FFFFFF"/>
                </a:solidFill>
                <a:latin typeface="Arial" charset="0"/>
              </a:rPr>
              <a:t>):</a:t>
            </a:r>
            <a:r>
              <a:rPr lang="en-US" altLang="en-US" sz="1200" dirty="0">
                <a:solidFill>
                  <a:srgbClr val="FFFFFF"/>
                </a:solidFill>
                <a:latin typeface="Arial" charset="0"/>
              </a:rPr>
              <a:t>145-149</a:t>
            </a:r>
          </a:p>
        </p:txBody>
      </p:sp>
    </p:spTree>
    <p:extLst>
      <p:ext uri="{BB962C8B-B14F-4D97-AF65-F5344CB8AC3E}">
        <p14:creationId xmlns:p14="http://schemas.microsoft.com/office/powerpoint/2010/main" val="344066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patient is NOT             appropriate for FMT?</a:t>
            </a:r>
            <a:endParaRPr lang="en-US" dirty="0"/>
          </a:p>
        </p:txBody>
      </p:sp>
      <p:sp>
        <p:nvSpPr>
          <p:cNvPr id="3" name="Content Placeholder 2"/>
          <p:cNvSpPr>
            <a:spLocks noGrp="1"/>
          </p:cNvSpPr>
          <p:nvPr>
            <p:ph idx="1"/>
          </p:nvPr>
        </p:nvSpPr>
        <p:spPr>
          <a:xfrm>
            <a:off x="381000" y="2057400"/>
            <a:ext cx="8229600" cy="4525963"/>
          </a:xfrm>
        </p:spPr>
        <p:txBody>
          <a:bodyPr/>
          <a:lstStyle/>
          <a:p>
            <a:pPr marL="514350" indent="-514350">
              <a:buFont typeface="+mj-lt"/>
              <a:buAutoNum type="arabicPeriod"/>
            </a:pPr>
            <a:r>
              <a:rPr lang="en-US" dirty="0" smtClean="0"/>
              <a:t>Septic patient in the ICU with toxic </a:t>
            </a:r>
            <a:r>
              <a:rPr lang="en-US" dirty="0" err="1" smtClean="0"/>
              <a:t>megacolon</a:t>
            </a:r>
            <a:endParaRPr lang="en-US" dirty="0"/>
          </a:p>
          <a:p>
            <a:pPr marL="514350" indent="-514350">
              <a:buFont typeface="+mj-lt"/>
              <a:buAutoNum type="arabicPeriod"/>
            </a:pPr>
            <a:r>
              <a:rPr lang="en-US" dirty="0" smtClean="0"/>
              <a:t>Patient with severe CDI continuing to have profuse diarrhea on standard therapy</a:t>
            </a:r>
          </a:p>
          <a:p>
            <a:pPr marL="514350" indent="-514350">
              <a:buFont typeface="+mj-lt"/>
              <a:buAutoNum type="arabicPeriod"/>
            </a:pPr>
            <a:r>
              <a:rPr lang="en-US" dirty="0" smtClean="0"/>
              <a:t>Patient hospitalized with a 4</a:t>
            </a:r>
            <a:r>
              <a:rPr lang="en-US" baseline="30000" dirty="0" smtClean="0"/>
              <a:t>th</a:t>
            </a:r>
            <a:r>
              <a:rPr lang="en-US" dirty="0" smtClean="0"/>
              <a:t> recurrence of CDI</a:t>
            </a:r>
            <a:endParaRPr lang="en-US" dirty="0"/>
          </a:p>
        </p:txBody>
      </p:sp>
    </p:spTree>
    <p:extLst>
      <p:ext uri="{BB962C8B-B14F-4D97-AF65-F5344CB8AC3E}">
        <p14:creationId xmlns:p14="http://schemas.microsoft.com/office/powerpoint/2010/main" val="2627044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Gut Microbiota</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89164" y="1524000"/>
            <a:ext cx="438283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p:txBody>
          <a:bodyPr>
            <a:normAutofit fontScale="92500" lnSpcReduction="10000"/>
          </a:bodyPr>
          <a:lstStyle/>
          <a:p>
            <a:r>
              <a:rPr lang="en-US" dirty="0" smtClean="0"/>
              <a:t>100 trillion bacteria</a:t>
            </a:r>
          </a:p>
          <a:p>
            <a:r>
              <a:rPr lang="en-US" dirty="0" smtClean="0"/>
              <a:t>Over 500 species</a:t>
            </a:r>
          </a:p>
          <a:p>
            <a:r>
              <a:rPr lang="en-US" dirty="0" smtClean="0"/>
              <a:t>Colonization begins at birth</a:t>
            </a:r>
          </a:p>
          <a:p>
            <a:r>
              <a:rPr lang="en-US" dirty="0" smtClean="0"/>
              <a:t>Many benefits: protect against invasive pathogens, produce vitamins, assist in digestion</a:t>
            </a:r>
          </a:p>
          <a:p>
            <a:r>
              <a:rPr lang="en-US" dirty="0" smtClean="0"/>
              <a:t>Antibiotics disrupt microbial balance</a:t>
            </a:r>
            <a:endParaRPr lang="en-US" dirty="0"/>
          </a:p>
        </p:txBody>
      </p:sp>
      <p:sp>
        <p:nvSpPr>
          <p:cNvPr id="4" name="TextBox 3"/>
          <p:cNvSpPr txBox="1"/>
          <p:nvPr/>
        </p:nvSpPr>
        <p:spPr>
          <a:xfrm>
            <a:off x="914399" y="6442425"/>
            <a:ext cx="5152373" cy="261610"/>
          </a:xfrm>
          <a:prstGeom prst="rect">
            <a:avLst/>
          </a:prstGeom>
          <a:noFill/>
        </p:spPr>
        <p:txBody>
          <a:bodyPr wrap="none" rtlCol="0">
            <a:spAutoFit/>
          </a:bodyPr>
          <a:lstStyle/>
          <a:p>
            <a:r>
              <a:rPr lang="en-US" sz="1100" dirty="0" smtClean="0">
                <a:hlinkClick r:id="rId3"/>
              </a:rPr>
              <a:t>http://thepowerofpoop.com</a:t>
            </a:r>
            <a:r>
              <a:rPr lang="en-US" sz="1100" dirty="0" smtClean="0"/>
              <a:t>                   Physiological Reviews.  July 2010;90(3):859-904</a:t>
            </a:r>
            <a:endParaRPr lang="en-US" sz="1100" dirty="0"/>
          </a:p>
        </p:txBody>
      </p:sp>
    </p:spTree>
    <p:extLst>
      <p:ext uri="{BB962C8B-B14F-4D97-AF65-F5344CB8AC3E}">
        <p14:creationId xmlns:p14="http://schemas.microsoft.com/office/powerpoint/2010/main" val="3885242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Donors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Often healthy family member</a:t>
            </a:r>
          </a:p>
          <a:p>
            <a:r>
              <a:rPr lang="en-US" dirty="0" smtClean="0"/>
              <a:t>Screened for bacterial and parasitic infections</a:t>
            </a:r>
          </a:p>
          <a:p>
            <a:r>
              <a:rPr lang="en-US" dirty="0" smtClean="0"/>
              <a:t>Screening is expensive – not covered by insurance</a:t>
            </a:r>
          </a:p>
          <a:p>
            <a:r>
              <a:rPr lang="en-US" dirty="0" smtClean="0"/>
              <a:t>Stool banks provide convenience of regularly test donors</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1219200"/>
            <a:ext cx="47244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14399" y="6442425"/>
            <a:ext cx="1824538" cy="261610"/>
          </a:xfrm>
          <a:prstGeom prst="rect">
            <a:avLst/>
          </a:prstGeom>
          <a:noFill/>
        </p:spPr>
        <p:txBody>
          <a:bodyPr wrap="none" rtlCol="0">
            <a:spAutoFit/>
          </a:bodyPr>
          <a:lstStyle/>
          <a:p>
            <a:r>
              <a:rPr lang="en-US" sz="1100" dirty="0" smtClean="0"/>
              <a:t>http://thepowerofpoop.com</a:t>
            </a:r>
            <a:endParaRPr lang="en-US" sz="1100" dirty="0"/>
          </a:p>
        </p:txBody>
      </p:sp>
    </p:spTree>
    <p:extLst>
      <p:ext uri="{BB962C8B-B14F-4D97-AF65-F5344CB8AC3E}">
        <p14:creationId xmlns:p14="http://schemas.microsoft.com/office/powerpoint/2010/main" val="4283300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FMT Risks</a:t>
            </a:r>
            <a:endParaRPr lang="en-US" dirty="0"/>
          </a:p>
        </p:txBody>
      </p:sp>
      <p:sp>
        <p:nvSpPr>
          <p:cNvPr id="3" name="Content Placeholder 2"/>
          <p:cNvSpPr>
            <a:spLocks noGrp="1"/>
          </p:cNvSpPr>
          <p:nvPr>
            <p:ph idx="1"/>
          </p:nvPr>
        </p:nvSpPr>
        <p:spPr/>
        <p:txBody>
          <a:bodyPr/>
          <a:lstStyle/>
          <a:p>
            <a:r>
              <a:rPr lang="en-US" dirty="0" smtClean="0"/>
              <a:t>Common side effects: nausea, bloating, mild cramping</a:t>
            </a:r>
          </a:p>
          <a:p>
            <a:r>
              <a:rPr lang="en-US" dirty="0" smtClean="0"/>
              <a:t>Aspiration</a:t>
            </a:r>
          </a:p>
          <a:p>
            <a:r>
              <a:rPr lang="en-US" dirty="0" smtClean="0"/>
              <a:t>Acquiring infection from donor – rare</a:t>
            </a:r>
          </a:p>
          <a:p>
            <a:r>
              <a:rPr lang="en-US" dirty="0" smtClean="0"/>
              <a:t>Complications from sedation and endoscopy: bleeding , perforation, transmission of other infections</a:t>
            </a:r>
            <a:endParaRPr lang="en-US" dirty="0"/>
          </a:p>
        </p:txBody>
      </p:sp>
    </p:spTree>
    <p:extLst>
      <p:ext uri="{BB962C8B-B14F-4D97-AF65-F5344CB8AC3E}">
        <p14:creationId xmlns:p14="http://schemas.microsoft.com/office/powerpoint/2010/main" val="1520420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 to FMT</a:t>
            </a:r>
            <a:endParaRPr lang="en-US" dirty="0"/>
          </a:p>
        </p:txBody>
      </p:sp>
      <p:sp>
        <p:nvSpPr>
          <p:cNvPr id="3" name="Content Placeholder 2"/>
          <p:cNvSpPr>
            <a:spLocks noGrp="1"/>
          </p:cNvSpPr>
          <p:nvPr>
            <p:ph idx="1"/>
          </p:nvPr>
        </p:nvSpPr>
        <p:spPr/>
        <p:txBody>
          <a:bodyPr/>
          <a:lstStyle/>
          <a:p>
            <a:r>
              <a:rPr lang="en-US" dirty="0" smtClean="0"/>
              <a:t>Toxic megacolon</a:t>
            </a:r>
          </a:p>
          <a:p>
            <a:r>
              <a:rPr lang="en-US" dirty="0" smtClean="0"/>
              <a:t>Anatomic contraindication to NGT and/or colonoscopy</a:t>
            </a:r>
          </a:p>
          <a:p>
            <a:r>
              <a:rPr lang="en-US" dirty="0" smtClean="0"/>
              <a:t>Pregnancy</a:t>
            </a:r>
          </a:p>
          <a:p>
            <a:r>
              <a:rPr lang="en-US" dirty="0" smtClean="0"/>
              <a:t>Severe immunosuppression</a:t>
            </a:r>
          </a:p>
          <a:p>
            <a:r>
              <a:rPr lang="en-US" dirty="0" smtClean="0"/>
              <a:t>Critical illness or comorbid conditions</a:t>
            </a:r>
          </a:p>
          <a:p>
            <a:r>
              <a:rPr lang="en-US" dirty="0" smtClean="0"/>
              <a:t>Need for antibiotics</a:t>
            </a:r>
            <a:endParaRPr lang="en-US" dirty="0"/>
          </a:p>
        </p:txBody>
      </p:sp>
    </p:spTree>
    <p:extLst>
      <p:ext uri="{BB962C8B-B14F-4D97-AF65-F5344CB8AC3E}">
        <p14:creationId xmlns:p14="http://schemas.microsoft.com/office/powerpoint/2010/main" val="3821126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FMT Results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2338" y="1447800"/>
            <a:ext cx="676866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5867400"/>
            <a:ext cx="6826099" cy="276999"/>
          </a:xfrm>
          <a:prstGeom prst="rect">
            <a:avLst/>
          </a:prstGeom>
          <a:noFill/>
        </p:spPr>
        <p:txBody>
          <a:bodyPr wrap="none" rtlCol="0">
            <a:spAutoFit/>
          </a:bodyPr>
          <a:lstStyle/>
          <a:p>
            <a:r>
              <a:rPr lang="en-US" sz="1200" dirty="0" smtClean="0"/>
              <a:t>Meta analysis plot of weighted clinical resolution rates of fecal microbiota transplant in </a:t>
            </a:r>
            <a:r>
              <a:rPr lang="en-US" sz="1200" i="1" dirty="0" smtClean="0"/>
              <a:t>Clostridium difficile</a:t>
            </a:r>
            <a:endParaRPr lang="en-US" sz="1200" i="1" dirty="0"/>
          </a:p>
        </p:txBody>
      </p:sp>
      <p:sp>
        <p:nvSpPr>
          <p:cNvPr id="6" name="TextBox 5"/>
          <p:cNvSpPr txBox="1"/>
          <p:nvPr/>
        </p:nvSpPr>
        <p:spPr>
          <a:xfrm>
            <a:off x="457200" y="6477000"/>
            <a:ext cx="3172663" cy="246221"/>
          </a:xfrm>
          <a:prstGeom prst="rect">
            <a:avLst/>
          </a:prstGeom>
          <a:noFill/>
        </p:spPr>
        <p:txBody>
          <a:bodyPr wrap="none" rtlCol="0">
            <a:spAutoFit/>
          </a:bodyPr>
          <a:lstStyle/>
          <a:p>
            <a:r>
              <a:rPr lang="en-US" sz="1000" dirty="0" smtClean="0"/>
              <a:t>Kassam, et al. Am J Gastroenterol. 2013 Apr;108(4):500-8</a:t>
            </a:r>
            <a:endParaRPr lang="en-US" sz="10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426" y="1281112"/>
            <a:ext cx="6430865" cy="458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296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NEJM study</a:t>
            </a:r>
            <a:endParaRPr lang="en-US" dirty="0"/>
          </a:p>
        </p:txBody>
      </p:sp>
      <p:sp>
        <p:nvSpPr>
          <p:cNvPr id="3" name="Content Placeholder 2"/>
          <p:cNvSpPr>
            <a:spLocks noGrp="1"/>
          </p:cNvSpPr>
          <p:nvPr>
            <p:ph idx="1"/>
          </p:nvPr>
        </p:nvSpPr>
        <p:spPr>
          <a:xfrm>
            <a:off x="495300" y="2057400"/>
            <a:ext cx="8229600" cy="4525963"/>
          </a:xfrm>
        </p:spPr>
        <p:txBody>
          <a:bodyPr>
            <a:normAutofit fontScale="85000" lnSpcReduction="10000"/>
          </a:bodyPr>
          <a:lstStyle/>
          <a:p>
            <a:endParaRPr lang="en-US" dirty="0" smtClean="0"/>
          </a:p>
          <a:p>
            <a:endParaRPr lang="en-US" dirty="0"/>
          </a:p>
          <a:p>
            <a:endParaRPr lang="en-US" dirty="0" smtClean="0"/>
          </a:p>
          <a:p>
            <a:endParaRPr lang="en-US" dirty="0"/>
          </a:p>
          <a:p>
            <a:r>
              <a:rPr lang="en-US" dirty="0" smtClean="0"/>
              <a:t>Infusion of donor feces significantly more effective than vancomycin</a:t>
            </a:r>
          </a:p>
          <a:p>
            <a:r>
              <a:rPr lang="en-US" dirty="0" smtClean="0"/>
              <a:t>94% cure rate FMT, 31% vancomycin alone, 23% for vancomycin with bowel lavage (P&lt;0.001 for overall cure rates)</a:t>
            </a:r>
          </a:p>
          <a:p>
            <a:r>
              <a:rPr lang="en-US" dirty="0" smtClean="0"/>
              <a:t>Terminated early due to success of donor feces infusion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7696200" cy="3671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2620" y="6488668"/>
            <a:ext cx="1526380" cy="276999"/>
          </a:xfrm>
          <a:prstGeom prst="rect">
            <a:avLst/>
          </a:prstGeom>
          <a:noFill/>
        </p:spPr>
        <p:txBody>
          <a:bodyPr wrap="none" rtlCol="0">
            <a:spAutoFit/>
          </a:bodyPr>
          <a:lstStyle/>
          <a:p>
            <a:r>
              <a:rPr lang="en-US" sz="1200" dirty="0" smtClean="0"/>
              <a:t>NEJM 368;5: 407-415</a:t>
            </a:r>
            <a:endParaRPr lang="en-US" sz="1200" dirty="0"/>
          </a:p>
        </p:txBody>
      </p:sp>
    </p:spTree>
    <p:extLst>
      <p:ext uri="{BB962C8B-B14F-4D97-AF65-F5344CB8AC3E}">
        <p14:creationId xmlns:p14="http://schemas.microsoft.com/office/powerpoint/2010/main" val="384175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C. Difficile </a:t>
            </a:r>
            <a:r>
              <a:rPr lang="en-US" dirty="0" smtClean="0"/>
              <a:t>Prevalence</a:t>
            </a:r>
            <a:endParaRPr lang="en-US" dirty="0"/>
          </a:p>
        </p:txBody>
      </p:sp>
      <p:sp>
        <p:nvSpPr>
          <p:cNvPr id="6" name="Content Placeholder 5"/>
          <p:cNvSpPr>
            <a:spLocks noGrp="1"/>
          </p:cNvSpPr>
          <p:nvPr>
            <p:ph idx="1"/>
          </p:nvPr>
        </p:nvSpPr>
        <p:spPr/>
        <p:txBody>
          <a:bodyPr/>
          <a:lstStyle/>
          <a:p>
            <a:r>
              <a:rPr lang="en-US" dirty="0" smtClean="0"/>
              <a:t>Most common healthcare-associated infection (HAI) reported in 2011</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819" y="2743200"/>
            <a:ext cx="5562600" cy="3048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828801" y="3276600"/>
            <a:ext cx="5562600" cy="3048000"/>
          </a:xfrm>
          <a:prstGeom prst="rect">
            <a:avLst/>
          </a:prstGeom>
          <a:noFill/>
          <a:ln w="47625">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143000" y="6150114"/>
            <a:ext cx="7391400" cy="707886"/>
          </a:xfrm>
          <a:prstGeom prst="rect">
            <a:avLst/>
          </a:prstGeom>
          <a:noFill/>
        </p:spPr>
        <p:txBody>
          <a:bodyPr wrap="square" rtlCol="0">
            <a:spAutoFit/>
          </a:bodyPr>
          <a:lstStyle/>
          <a:p>
            <a:endParaRPr lang="en-US" sz="1100" dirty="0" smtClean="0"/>
          </a:p>
          <a:p>
            <a:r>
              <a:rPr lang="da-DK" sz="1100" dirty="0" smtClean="0"/>
              <a:t>Magill et al. N Engl J Med 2014; 370:1198-1208                                   </a:t>
            </a:r>
            <a:r>
              <a:rPr lang="fr-FR" sz="1100" dirty="0" smtClean="0"/>
              <a:t>Steiner </a:t>
            </a:r>
            <a:r>
              <a:rPr lang="fr-FR" sz="1100" dirty="0"/>
              <a:t>et al. HCUP Projections Report </a:t>
            </a:r>
            <a:r>
              <a:rPr lang="fr-FR" sz="1100" dirty="0" smtClean="0"/>
              <a:t>2014-01</a:t>
            </a:r>
            <a:endParaRPr lang="fr-FR" sz="1100" dirty="0"/>
          </a:p>
          <a:p>
            <a:endParaRPr lang="da-DK" dirty="0"/>
          </a:p>
        </p:txBody>
      </p:sp>
    </p:spTree>
    <p:extLst>
      <p:ext uri="{BB962C8B-B14F-4D97-AF65-F5344CB8AC3E}">
        <p14:creationId xmlns:p14="http://schemas.microsoft.com/office/powerpoint/2010/main" val="1998207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FMT using Frozen Inoculum</a:t>
            </a:r>
            <a:endParaRPr lang="en-US" dirty="0"/>
          </a:p>
        </p:txBody>
      </p:sp>
      <p:sp>
        <p:nvSpPr>
          <p:cNvPr id="3" name="Content Placeholder 2"/>
          <p:cNvSpPr>
            <a:spLocks noGrp="1"/>
          </p:cNvSpPr>
          <p:nvPr>
            <p:ph idx="1"/>
          </p:nvPr>
        </p:nvSpPr>
        <p:spPr/>
        <p:txBody>
          <a:bodyPr/>
          <a:lstStyle/>
          <a:p>
            <a:r>
              <a:rPr lang="en-US" dirty="0" smtClean="0"/>
              <a:t>Youngster, et al enrolled 20 patients with relapsing/refractory CDI </a:t>
            </a:r>
          </a:p>
          <a:p>
            <a:r>
              <a:rPr lang="en-US" dirty="0" smtClean="0"/>
              <a:t>Used frozen stool suspension from unrelated donors – 10 via colonoscopy, 10 via NGT</a:t>
            </a:r>
          </a:p>
          <a:p>
            <a:r>
              <a:rPr lang="en-US" dirty="0" smtClean="0"/>
              <a:t>14 (70%) resolution after single FMT</a:t>
            </a:r>
          </a:p>
          <a:p>
            <a:r>
              <a:rPr lang="en-US" dirty="0" smtClean="0"/>
              <a:t>4 obtained cure after retreatment = overall cure rate 90%</a:t>
            </a:r>
          </a:p>
          <a:p>
            <a:r>
              <a:rPr lang="en-US" dirty="0" smtClean="0"/>
              <a:t>NGT appeared as effective as colonoscopy</a:t>
            </a:r>
            <a:endParaRPr lang="en-US" dirty="0"/>
          </a:p>
        </p:txBody>
      </p:sp>
      <p:sp>
        <p:nvSpPr>
          <p:cNvPr id="5" name="TextBox 4"/>
          <p:cNvSpPr txBox="1"/>
          <p:nvPr/>
        </p:nvSpPr>
        <p:spPr>
          <a:xfrm>
            <a:off x="914400" y="6477000"/>
            <a:ext cx="3217547" cy="261610"/>
          </a:xfrm>
          <a:prstGeom prst="rect">
            <a:avLst/>
          </a:prstGeom>
          <a:noFill/>
        </p:spPr>
        <p:txBody>
          <a:bodyPr wrap="none" rtlCol="0">
            <a:spAutoFit/>
          </a:bodyPr>
          <a:lstStyle/>
          <a:p>
            <a:r>
              <a:rPr lang="en-US" sz="1100" i="1" dirty="0" smtClean="0"/>
              <a:t>CID</a:t>
            </a:r>
            <a:r>
              <a:rPr lang="en-US" sz="1100" dirty="0" smtClean="0"/>
              <a:t> Advanced access published on line April 23, 2014</a:t>
            </a:r>
            <a:endParaRPr lang="en-US" sz="1100" dirty="0"/>
          </a:p>
        </p:txBody>
      </p:sp>
    </p:spTree>
    <p:extLst>
      <p:ext uri="{BB962C8B-B14F-4D97-AF65-F5344CB8AC3E}">
        <p14:creationId xmlns:p14="http://schemas.microsoft.com/office/powerpoint/2010/main" val="1055117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FMT at CFVHS</a:t>
            </a:r>
            <a:endParaRPr lang="en-US" dirty="0"/>
          </a:p>
        </p:txBody>
      </p:sp>
      <p:sp>
        <p:nvSpPr>
          <p:cNvPr id="3" name="Content Placeholder 2"/>
          <p:cNvSpPr>
            <a:spLocks noGrp="1"/>
          </p:cNvSpPr>
          <p:nvPr>
            <p:ph idx="1"/>
          </p:nvPr>
        </p:nvSpPr>
        <p:spPr>
          <a:xfrm>
            <a:off x="381000" y="1524000"/>
            <a:ext cx="8229600" cy="4525963"/>
          </a:xfrm>
        </p:spPr>
        <p:txBody>
          <a:bodyPr>
            <a:normAutofit lnSpcReduction="10000"/>
          </a:bodyPr>
          <a:lstStyle/>
          <a:p>
            <a:r>
              <a:rPr lang="en-US" dirty="0" smtClean="0"/>
              <a:t>OpenBiome </a:t>
            </a:r>
          </a:p>
          <a:p>
            <a:pPr lvl="1"/>
            <a:r>
              <a:rPr lang="en-US" dirty="0" smtClean="0"/>
              <a:t>Nonprofit stool bank</a:t>
            </a:r>
          </a:p>
          <a:p>
            <a:pPr lvl="1"/>
            <a:r>
              <a:rPr lang="en-US" dirty="0" smtClean="0"/>
              <a:t>Strict quality and safety                                   controls</a:t>
            </a:r>
          </a:p>
          <a:p>
            <a:pPr lvl="1"/>
            <a:r>
              <a:rPr lang="en-US" dirty="0" smtClean="0"/>
              <a:t>Frozen stool product, screened and ready to use</a:t>
            </a:r>
          </a:p>
          <a:p>
            <a:r>
              <a:rPr lang="en-US" dirty="0" smtClean="0"/>
              <a:t>Routes:  colonoscopy (250 mL), naso-enteric tube (30 mL), retention enema (250 mL)</a:t>
            </a:r>
          </a:p>
          <a:p>
            <a:r>
              <a:rPr lang="en-US" dirty="0" smtClean="0"/>
              <a:t>Capsules: 30 frozen capsules swallowed in 90 minutes, physician must observe</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152400"/>
            <a:ext cx="4105275" cy="306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6400800"/>
            <a:ext cx="2265492" cy="369332"/>
          </a:xfrm>
          <a:prstGeom prst="rect">
            <a:avLst/>
          </a:prstGeom>
          <a:noFill/>
        </p:spPr>
        <p:txBody>
          <a:bodyPr wrap="none" rtlCol="0">
            <a:spAutoFit/>
          </a:bodyPr>
          <a:lstStyle/>
          <a:p>
            <a:r>
              <a:rPr lang="en-US" dirty="0" smtClean="0"/>
              <a:t>www.openbiome.org/</a:t>
            </a:r>
            <a:endParaRPr lang="en-US" dirty="0"/>
          </a:p>
        </p:txBody>
      </p:sp>
    </p:spTree>
    <p:extLst>
      <p:ext uri="{BB962C8B-B14F-4D97-AF65-F5344CB8AC3E}">
        <p14:creationId xmlns:p14="http://schemas.microsoft.com/office/powerpoint/2010/main" val="969923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FMT at CFVHS</a:t>
            </a:r>
            <a:endParaRPr lang="en-US" dirty="0"/>
          </a:p>
        </p:txBody>
      </p:sp>
      <p:sp>
        <p:nvSpPr>
          <p:cNvPr id="3" name="Content Placeholder 2"/>
          <p:cNvSpPr>
            <a:spLocks noGrp="1"/>
          </p:cNvSpPr>
          <p:nvPr>
            <p:ph idx="1"/>
          </p:nvPr>
        </p:nvSpPr>
        <p:spPr/>
        <p:txBody>
          <a:bodyPr>
            <a:normAutofit/>
          </a:bodyPr>
          <a:lstStyle/>
          <a:p>
            <a:r>
              <a:rPr lang="en-US" dirty="0" smtClean="0"/>
              <a:t>Indications:</a:t>
            </a:r>
          </a:p>
          <a:p>
            <a:pPr lvl="1"/>
            <a:r>
              <a:rPr lang="en-US" dirty="0" smtClean="0"/>
              <a:t>At least 3 episodes of mild to moderate CDI not responding to standard therapy</a:t>
            </a:r>
          </a:p>
          <a:p>
            <a:pPr lvl="1"/>
            <a:r>
              <a:rPr lang="en-US" dirty="0" smtClean="0"/>
              <a:t>At least 2 episodes of severe CDI that required hospitalization</a:t>
            </a:r>
          </a:p>
          <a:p>
            <a:pPr lvl="1"/>
            <a:r>
              <a:rPr lang="en-US" dirty="0" smtClean="0"/>
              <a:t>Severe CDI that did not respond to antibiotics within 2 days</a:t>
            </a:r>
          </a:p>
          <a:p>
            <a:r>
              <a:rPr lang="en-US" dirty="0" smtClean="0"/>
              <a:t>Requires Infectious Diseases or GI consult to evaluate patient for use and determine route</a:t>
            </a:r>
            <a:endParaRPr lang="en-US" dirty="0"/>
          </a:p>
        </p:txBody>
      </p:sp>
    </p:spTree>
    <p:extLst>
      <p:ext uri="{BB962C8B-B14F-4D97-AF65-F5344CB8AC3E}">
        <p14:creationId xmlns:p14="http://schemas.microsoft.com/office/powerpoint/2010/main" val="3001657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FMT at CFVHS</a:t>
            </a:r>
            <a:endParaRPr lang="en-US" dirty="0"/>
          </a:p>
        </p:txBody>
      </p:sp>
      <p:sp>
        <p:nvSpPr>
          <p:cNvPr id="3" name="Content Placeholder 2"/>
          <p:cNvSpPr>
            <a:spLocks noGrp="1"/>
          </p:cNvSpPr>
          <p:nvPr>
            <p:ph idx="1"/>
          </p:nvPr>
        </p:nvSpPr>
        <p:spPr/>
        <p:txBody>
          <a:bodyPr>
            <a:normAutofit lnSpcReduction="10000"/>
          </a:bodyPr>
          <a:lstStyle/>
          <a:p>
            <a:r>
              <a:rPr lang="en-US" dirty="0"/>
              <a:t>D</a:t>
            </a:r>
            <a:r>
              <a:rPr lang="en-US" dirty="0" smtClean="0"/>
              <a:t>iscontinue all antibiotics 48-72 hours prior to procedure </a:t>
            </a:r>
          </a:p>
          <a:p>
            <a:r>
              <a:rPr lang="en-US" dirty="0" smtClean="0"/>
              <a:t>Administer Protonix night before and morning of procedure to neutralize pH</a:t>
            </a:r>
          </a:p>
          <a:p>
            <a:r>
              <a:rPr lang="en-US" dirty="0" smtClean="0"/>
              <a:t>Optional bowel prep and loperamide</a:t>
            </a:r>
          </a:p>
          <a:p>
            <a:r>
              <a:rPr lang="en-US" dirty="0" smtClean="0"/>
              <a:t>Diet/NPO restrictions and preparatory requirements depending on route</a:t>
            </a:r>
          </a:p>
          <a:p>
            <a:r>
              <a:rPr lang="en-US" dirty="0" smtClean="0"/>
              <a:t>Pre and Post-FMT education provided to patient</a:t>
            </a:r>
          </a:p>
        </p:txBody>
      </p:sp>
    </p:spTree>
    <p:extLst>
      <p:ext uri="{BB962C8B-B14F-4D97-AF65-F5344CB8AC3E}">
        <p14:creationId xmlns:p14="http://schemas.microsoft.com/office/powerpoint/2010/main" val="1550164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p:txBody>
          <a:bodyPr/>
          <a:lstStyle/>
          <a:p>
            <a:pPr eaLnBrk="1" hangingPunct="1"/>
            <a:r>
              <a:rPr lang="en-US" altLang="en-US" sz="6000" dirty="0" smtClean="0">
                <a:latin typeface="Arial" charset="0"/>
              </a:rPr>
              <a:t>Questions?</a:t>
            </a:r>
          </a:p>
        </p:txBody>
      </p:sp>
      <p:sp>
        <p:nvSpPr>
          <p:cNvPr id="54275" name="Rectangle 4"/>
          <p:cNvSpPr>
            <a:spLocks noGrp="1" noChangeArrowheads="1"/>
          </p:cNvSpPr>
          <p:nvPr>
            <p:ph type="subTitle" idx="1"/>
          </p:nvPr>
        </p:nvSpPr>
        <p:spPr/>
        <p:txBody>
          <a:bodyPr/>
          <a:lstStyle/>
          <a:p>
            <a:pPr eaLnBrk="1" hangingPunct="1"/>
            <a:endParaRPr lang="en-US" altLang="en-US" dirty="0" smtClean="0">
              <a:latin typeface="Arial" charset="0"/>
            </a:endParaRPr>
          </a:p>
        </p:txBody>
      </p:sp>
    </p:spTree>
    <p:extLst>
      <p:ext uri="{BB962C8B-B14F-4D97-AF65-F5344CB8AC3E}">
        <p14:creationId xmlns:p14="http://schemas.microsoft.com/office/powerpoint/2010/main" val="518392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US Annual Burden</a:t>
            </a: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4800" y="1600200"/>
            <a:ext cx="4267200" cy="39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lstStyle/>
          <a:p>
            <a:r>
              <a:rPr lang="en-US" dirty="0" smtClean="0"/>
              <a:t>453,000 CDI cases</a:t>
            </a:r>
          </a:p>
          <a:p>
            <a:pPr lvl="1"/>
            <a:r>
              <a:rPr lang="en-US" dirty="0" smtClean="0"/>
              <a:t>293,000 healthcare associated</a:t>
            </a:r>
          </a:p>
          <a:p>
            <a:pPr lvl="1"/>
            <a:r>
              <a:rPr lang="en-US" dirty="0" smtClean="0"/>
              <a:t>160,000 community associated</a:t>
            </a:r>
          </a:p>
          <a:p>
            <a:r>
              <a:rPr lang="en-US" dirty="0" smtClean="0"/>
              <a:t>29,000 deaths</a:t>
            </a:r>
          </a:p>
          <a:p>
            <a:r>
              <a:rPr lang="en-US" dirty="0" smtClean="0"/>
              <a:t>$4.8 billion in excess healthcare costs</a:t>
            </a:r>
            <a:endParaRPr lang="en-US" dirty="0"/>
          </a:p>
        </p:txBody>
      </p:sp>
      <p:sp>
        <p:nvSpPr>
          <p:cNvPr id="5" name="TextBox 4"/>
          <p:cNvSpPr txBox="1"/>
          <p:nvPr/>
        </p:nvSpPr>
        <p:spPr>
          <a:xfrm>
            <a:off x="1066800" y="6297796"/>
            <a:ext cx="6324600" cy="815608"/>
          </a:xfrm>
          <a:prstGeom prst="rect">
            <a:avLst/>
          </a:prstGeom>
          <a:noFill/>
        </p:spPr>
        <p:txBody>
          <a:bodyPr wrap="square" rtlCol="0">
            <a:spAutoFit/>
          </a:bodyPr>
          <a:lstStyle/>
          <a:p>
            <a:endParaRPr lang="en-US" dirty="0"/>
          </a:p>
          <a:p>
            <a:r>
              <a:rPr lang="en-US" sz="1100" dirty="0"/>
              <a:t>Lessa et al. N Engl J Med 2015; 372(9):</a:t>
            </a:r>
            <a:r>
              <a:rPr lang="en-US" sz="1100" dirty="0" smtClean="0"/>
              <a:t>825-834                          </a:t>
            </a:r>
            <a:r>
              <a:rPr lang="nl-NL" sz="1100" dirty="0" smtClean="0"/>
              <a:t>Dubberke </a:t>
            </a:r>
            <a:r>
              <a:rPr lang="nl-NL" sz="1100" dirty="0"/>
              <a:t>et al. Clin Infect Dis 2012; </a:t>
            </a:r>
            <a:r>
              <a:rPr lang="nl-NL" sz="1100" dirty="0" smtClean="0"/>
              <a:t>55:S88-92</a:t>
            </a:r>
            <a:endParaRPr lang="nl-NL" dirty="0"/>
          </a:p>
          <a:p>
            <a:endParaRPr lang="en-US" dirty="0"/>
          </a:p>
        </p:txBody>
      </p:sp>
      <p:sp>
        <p:nvSpPr>
          <p:cNvPr id="6" name="TextBox 5"/>
          <p:cNvSpPr txBox="1"/>
          <p:nvPr/>
        </p:nvSpPr>
        <p:spPr>
          <a:xfrm>
            <a:off x="685800" y="5486400"/>
            <a:ext cx="3733800" cy="430887"/>
          </a:xfrm>
          <a:prstGeom prst="rect">
            <a:avLst/>
          </a:prstGeom>
          <a:noFill/>
        </p:spPr>
        <p:txBody>
          <a:bodyPr wrap="square" rtlCol="0">
            <a:spAutoFit/>
          </a:bodyPr>
          <a:lstStyle/>
          <a:p>
            <a:r>
              <a:rPr lang="en-US" sz="1100" b="1" dirty="0"/>
              <a:t>Estimated U.S. Burden of CDI, According to the Location of Stool Collection and Inpatient Health Care Exposure, </a:t>
            </a:r>
            <a:r>
              <a:rPr lang="en-US" sz="1100" b="1" dirty="0" smtClean="0"/>
              <a:t>2011</a:t>
            </a:r>
            <a:endParaRPr lang="en-US" dirty="0"/>
          </a:p>
        </p:txBody>
      </p:sp>
    </p:spTree>
    <p:extLst>
      <p:ext uri="{BB962C8B-B14F-4D97-AF65-F5344CB8AC3E}">
        <p14:creationId xmlns:p14="http://schemas.microsoft.com/office/powerpoint/2010/main" val="370310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latin typeface="Arial" charset="0"/>
              </a:rPr>
              <a:t>Changing Epidemiology</a:t>
            </a:r>
          </a:p>
        </p:txBody>
      </p:sp>
      <p:sp>
        <p:nvSpPr>
          <p:cNvPr id="7171" name="Rectangle 3"/>
          <p:cNvSpPr>
            <a:spLocks noGrp="1" noChangeArrowheads="1"/>
          </p:cNvSpPr>
          <p:nvPr>
            <p:ph idx="1"/>
          </p:nvPr>
        </p:nvSpPr>
        <p:spPr>
          <a:xfrm>
            <a:off x="685800" y="1828800"/>
            <a:ext cx="7772400" cy="4114800"/>
          </a:xfrm>
        </p:spPr>
        <p:txBody>
          <a:bodyPr/>
          <a:lstStyle/>
          <a:p>
            <a:pPr eaLnBrk="1" hangingPunct="1"/>
            <a:r>
              <a:rPr lang="en-US" altLang="en-US" dirty="0" smtClean="0">
                <a:latin typeface="Arial" charset="0"/>
              </a:rPr>
              <a:t>Increasing incidence </a:t>
            </a:r>
          </a:p>
          <a:p>
            <a:pPr lvl="1"/>
            <a:r>
              <a:rPr lang="en-US" altLang="en-US" dirty="0" smtClean="0">
                <a:latin typeface="Arial" charset="0"/>
              </a:rPr>
              <a:t>antibiotic prescribing</a:t>
            </a:r>
          </a:p>
          <a:p>
            <a:pPr eaLnBrk="1" hangingPunct="1"/>
            <a:r>
              <a:rPr lang="en-US" altLang="en-US" dirty="0" smtClean="0">
                <a:latin typeface="Arial" charset="0"/>
              </a:rPr>
              <a:t>Increasing severity </a:t>
            </a:r>
          </a:p>
          <a:p>
            <a:pPr lvl="1"/>
            <a:r>
              <a:rPr lang="en-US" altLang="en-US" dirty="0" smtClean="0">
                <a:latin typeface="Arial" charset="0"/>
              </a:rPr>
              <a:t>BI/NAP1/027 virulent strain</a:t>
            </a:r>
          </a:p>
          <a:p>
            <a:pPr eaLnBrk="1" hangingPunct="1"/>
            <a:r>
              <a:rPr lang="en-US" altLang="en-US" dirty="0" smtClean="0">
                <a:latin typeface="Arial" charset="0"/>
              </a:rPr>
              <a:t>Infection in “low risk” populations</a:t>
            </a:r>
          </a:p>
          <a:p>
            <a:pPr lvl="1"/>
            <a:r>
              <a:rPr lang="en-US" altLang="en-US" dirty="0" smtClean="0">
                <a:latin typeface="Arial" charset="0"/>
              </a:rPr>
              <a:t>increased community onset</a:t>
            </a:r>
          </a:p>
        </p:txBody>
      </p:sp>
    </p:spTree>
    <p:extLst>
      <p:ext uri="{BB962C8B-B14F-4D97-AF65-F5344CB8AC3E}">
        <p14:creationId xmlns:p14="http://schemas.microsoft.com/office/powerpoint/2010/main" val="2066997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CDI</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588532"/>
            <a:ext cx="1830600" cy="342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2760943"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219200"/>
            <a:ext cx="3411447" cy="369332"/>
          </a:xfrm>
          <a:prstGeom prst="rect">
            <a:avLst/>
          </a:prstGeom>
          <a:noFill/>
        </p:spPr>
        <p:txBody>
          <a:bodyPr wrap="none" rtlCol="0">
            <a:spAutoFit/>
          </a:bodyPr>
          <a:lstStyle/>
          <a:p>
            <a:r>
              <a:rPr lang="en-US" dirty="0" smtClean="0"/>
              <a:t>1. Patient ingests </a:t>
            </a:r>
            <a:r>
              <a:rPr lang="en-US" i="1" dirty="0" smtClean="0"/>
              <a:t>C. difficile </a:t>
            </a:r>
            <a:r>
              <a:rPr lang="en-US" dirty="0" smtClean="0"/>
              <a:t>spores</a:t>
            </a:r>
            <a:endParaRPr lang="en-US" dirty="0"/>
          </a:p>
        </p:txBody>
      </p:sp>
      <p:sp>
        <p:nvSpPr>
          <p:cNvPr id="5" name="TextBox 4"/>
          <p:cNvSpPr txBox="1"/>
          <p:nvPr/>
        </p:nvSpPr>
        <p:spPr>
          <a:xfrm rot="10800000" flipV="1">
            <a:off x="663656" y="3581399"/>
            <a:ext cx="1219200" cy="1200329"/>
          </a:xfrm>
          <a:prstGeom prst="rect">
            <a:avLst/>
          </a:prstGeom>
          <a:noFill/>
        </p:spPr>
        <p:txBody>
          <a:bodyPr wrap="square" rtlCol="0">
            <a:spAutoFit/>
          </a:bodyPr>
          <a:lstStyle/>
          <a:p>
            <a:r>
              <a:rPr lang="en-US" dirty="0" smtClean="0"/>
              <a:t>2. Spores germinate in the intestine</a:t>
            </a:r>
            <a:endParaRPr lang="en-US" dirty="0"/>
          </a:p>
        </p:txBody>
      </p:sp>
      <p:sp>
        <p:nvSpPr>
          <p:cNvPr id="6" name="TextBox 5"/>
          <p:cNvSpPr txBox="1"/>
          <p:nvPr/>
        </p:nvSpPr>
        <p:spPr>
          <a:xfrm>
            <a:off x="4961871" y="1403866"/>
            <a:ext cx="3657600" cy="923330"/>
          </a:xfrm>
          <a:prstGeom prst="rect">
            <a:avLst/>
          </a:prstGeom>
          <a:noFill/>
        </p:spPr>
        <p:txBody>
          <a:bodyPr wrap="square" rtlCol="0">
            <a:spAutoFit/>
          </a:bodyPr>
          <a:lstStyle/>
          <a:p>
            <a:r>
              <a:rPr lang="en-US" dirty="0" smtClean="0"/>
              <a:t>3. Normal flora altered by antibiotic use allows growth of </a:t>
            </a:r>
            <a:r>
              <a:rPr lang="en-US" i="1" dirty="0" smtClean="0"/>
              <a:t>C. difficile </a:t>
            </a:r>
            <a:r>
              <a:rPr lang="en-US" dirty="0" smtClean="0"/>
              <a:t>in the colon</a:t>
            </a:r>
            <a:endParaRPr lang="en-US" dirty="0"/>
          </a:p>
        </p:txBody>
      </p:sp>
      <p:sp>
        <p:nvSpPr>
          <p:cNvPr id="7" name="TextBox 6"/>
          <p:cNvSpPr txBox="1"/>
          <p:nvPr/>
        </p:nvSpPr>
        <p:spPr>
          <a:xfrm rot="10800000" flipV="1">
            <a:off x="5105400" y="5553699"/>
            <a:ext cx="3886200" cy="923330"/>
          </a:xfrm>
          <a:prstGeom prst="rect">
            <a:avLst/>
          </a:prstGeom>
          <a:noFill/>
        </p:spPr>
        <p:txBody>
          <a:bodyPr wrap="square" rtlCol="0">
            <a:spAutoFit/>
          </a:bodyPr>
          <a:lstStyle/>
          <a:p>
            <a:r>
              <a:rPr lang="en-US" dirty="0" smtClean="0"/>
              <a:t>4. Toxin A &amp; B production leads to colon damage, diarrhea and pseudomembranous colitis</a:t>
            </a:r>
            <a:endParaRPr lang="en-US" dirty="0"/>
          </a:p>
        </p:txBody>
      </p:sp>
      <p:cxnSp>
        <p:nvCxnSpPr>
          <p:cNvPr id="9" name="Straight Arrow Connector 8"/>
          <p:cNvCxnSpPr/>
          <p:nvPr/>
        </p:nvCxnSpPr>
        <p:spPr>
          <a:xfrm>
            <a:off x="1273256" y="1588532"/>
            <a:ext cx="1317544" cy="4688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p:cNvCxnSpPr>
          <p:nvPr/>
        </p:nvCxnSpPr>
        <p:spPr>
          <a:xfrm flipV="1">
            <a:off x="1882856" y="3962400"/>
            <a:ext cx="1012744" cy="2191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1200" y="2057400"/>
            <a:ext cx="685800" cy="1905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696200" y="3581399"/>
            <a:ext cx="152400" cy="19812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7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latin typeface="Arial" charset="0"/>
              </a:rPr>
              <a:t>Toxin Production</a:t>
            </a:r>
          </a:p>
        </p:txBody>
      </p:sp>
      <p:sp>
        <p:nvSpPr>
          <p:cNvPr id="14339" name="Rectangle 3"/>
          <p:cNvSpPr>
            <a:spLocks noGrp="1" noChangeArrowheads="1"/>
          </p:cNvSpPr>
          <p:nvPr>
            <p:ph idx="1"/>
          </p:nvPr>
        </p:nvSpPr>
        <p:spPr>
          <a:xfrm>
            <a:off x="685800" y="1676400"/>
            <a:ext cx="7772400" cy="4419600"/>
          </a:xfrm>
        </p:spPr>
        <p:txBody>
          <a:bodyPr/>
          <a:lstStyle/>
          <a:p>
            <a:pPr eaLnBrk="1" hangingPunct="1">
              <a:lnSpc>
                <a:spcPct val="90000"/>
              </a:lnSpc>
            </a:pPr>
            <a:r>
              <a:rPr lang="en-US" altLang="en-US" sz="2800" dirty="0" smtClean="0">
                <a:latin typeface="Arial" charset="0"/>
              </a:rPr>
              <a:t>Toxin A</a:t>
            </a:r>
          </a:p>
          <a:p>
            <a:pPr lvl="1" eaLnBrk="1" hangingPunct="1">
              <a:lnSpc>
                <a:spcPct val="90000"/>
              </a:lnSpc>
            </a:pPr>
            <a:r>
              <a:rPr lang="en-US" altLang="en-US" sz="2400" dirty="0" smtClean="0">
                <a:latin typeface="Arial" charset="0"/>
              </a:rPr>
              <a:t>Enterotoxin</a:t>
            </a:r>
          </a:p>
          <a:p>
            <a:pPr lvl="1" eaLnBrk="1" hangingPunct="1">
              <a:lnSpc>
                <a:spcPct val="90000"/>
              </a:lnSpc>
            </a:pPr>
            <a:r>
              <a:rPr lang="en-US" altLang="en-US" sz="2400" dirty="0" smtClean="0">
                <a:latin typeface="Arial" charset="0"/>
              </a:rPr>
              <a:t>Intestinal fluid secretion,                              mucosal injury, inflammation</a:t>
            </a:r>
          </a:p>
          <a:p>
            <a:pPr eaLnBrk="1" hangingPunct="1">
              <a:lnSpc>
                <a:spcPct val="90000"/>
              </a:lnSpc>
            </a:pPr>
            <a:r>
              <a:rPr lang="en-US" altLang="en-US" sz="2800" dirty="0" smtClean="0">
                <a:latin typeface="Arial" charset="0"/>
              </a:rPr>
              <a:t>Toxin B</a:t>
            </a:r>
          </a:p>
          <a:p>
            <a:pPr lvl="1" eaLnBrk="1" hangingPunct="1">
              <a:lnSpc>
                <a:spcPct val="90000"/>
              </a:lnSpc>
            </a:pPr>
            <a:r>
              <a:rPr lang="en-US" altLang="en-US" sz="2400" dirty="0" smtClean="0">
                <a:latin typeface="Arial" charset="0"/>
              </a:rPr>
              <a:t>Cytotoxin</a:t>
            </a:r>
          </a:p>
          <a:p>
            <a:pPr lvl="1" eaLnBrk="1" hangingPunct="1">
              <a:lnSpc>
                <a:spcPct val="90000"/>
              </a:lnSpc>
            </a:pPr>
            <a:r>
              <a:rPr lang="en-US" altLang="en-US" sz="2400" dirty="0" smtClean="0">
                <a:latin typeface="Arial" charset="0"/>
              </a:rPr>
              <a:t>Damage to human colonic mucosa</a:t>
            </a:r>
          </a:p>
          <a:p>
            <a:pPr eaLnBrk="1" hangingPunct="1">
              <a:lnSpc>
                <a:spcPct val="90000"/>
              </a:lnSpc>
            </a:pPr>
            <a:r>
              <a:rPr lang="en-US" altLang="en-US" sz="2800" dirty="0" smtClean="0">
                <a:latin typeface="Arial" charset="0"/>
              </a:rPr>
              <a:t>Pseudomembranous lesions</a:t>
            </a:r>
          </a:p>
          <a:p>
            <a:pPr lvl="1" eaLnBrk="1" hangingPunct="1">
              <a:lnSpc>
                <a:spcPct val="90000"/>
              </a:lnSpc>
            </a:pPr>
            <a:r>
              <a:rPr lang="en-US" altLang="en-US" sz="2400" dirty="0" smtClean="0">
                <a:latin typeface="Arial" charset="0"/>
              </a:rPr>
              <a:t>Raised plaques</a:t>
            </a:r>
          </a:p>
          <a:p>
            <a:pPr lvl="1" eaLnBrk="1" hangingPunct="1">
              <a:lnSpc>
                <a:spcPct val="90000"/>
              </a:lnSpc>
            </a:pPr>
            <a:r>
              <a:rPr lang="en-US" altLang="en-US" sz="2400" dirty="0" smtClean="0">
                <a:latin typeface="Arial" charset="0"/>
              </a:rPr>
              <a:t>Inflammation of surrounding mucosa</a:t>
            </a:r>
          </a:p>
        </p:txBody>
      </p:sp>
      <p:pic>
        <p:nvPicPr>
          <p:cNvPr id="14340" name="Picture 5" descr="PseudoMembranousCo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35052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
          <p:cNvSpPr>
            <a:spLocks noChangeArrowheads="1"/>
          </p:cNvSpPr>
          <p:nvPr/>
        </p:nvSpPr>
        <p:spPr bwMode="auto">
          <a:xfrm>
            <a:off x="609600" y="632460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a:solidFill>
                  <a:srgbClr val="FFFFFF"/>
                </a:solidFill>
                <a:latin typeface="Arial" charset="0"/>
              </a:rPr>
              <a:t>Bartlett JG. Ann Intern Med 2006. 145:758-764</a:t>
            </a:r>
          </a:p>
        </p:txBody>
      </p:sp>
    </p:spTree>
    <p:extLst>
      <p:ext uri="{BB962C8B-B14F-4D97-AF65-F5344CB8AC3E}">
        <p14:creationId xmlns:p14="http://schemas.microsoft.com/office/powerpoint/2010/main" val="2868390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latin typeface="Arial" charset="0"/>
              </a:rPr>
              <a:t>Spectrum of Disease</a:t>
            </a:r>
          </a:p>
        </p:txBody>
      </p:sp>
      <p:sp>
        <p:nvSpPr>
          <p:cNvPr id="15363" name="Rectangle 3"/>
          <p:cNvSpPr>
            <a:spLocks noGrp="1" noChangeArrowheads="1"/>
          </p:cNvSpPr>
          <p:nvPr>
            <p:ph idx="1"/>
          </p:nvPr>
        </p:nvSpPr>
        <p:spPr/>
        <p:txBody>
          <a:bodyPr/>
          <a:lstStyle/>
          <a:p>
            <a:pPr eaLnBrk="1" hangingPunct="1">
              <a:lnSpc>
                <a:spcPct val="90000"/>
              </a:lnSpc>
            </a:pPr>
            <a:r>
              <a:rPr lang="en-US" altLang="en-US" dirty="0" smtClean="0">
                <a:latin typeface="Arial" charset="0"/>
              </a:rPr>
              <a:t>Asymptomatic colonization</a:t>
            </a:r>
          </a:p>
          <a:p>
            <a:pPr eaLnBrk="1" hangingPunct="1">
              <a:lnSpc>
                <a:spcPct val="90000"/>
              </a:lnSpc>
            </a:pPr>
            <a:r>
              <a:rPr lang="en-US" altLang="en-US" dirty="0" smtClean="0">
                <a:latin typeface="Arial" charset="0"/>
              </a:rPr>
              <a:t>Mild to severe diarrhea (CDAD)</a:t>
            </a:r>
          </a:p>
          <a:p>
            <a:pPr eaLnBrk="1" hangingPunct="1">
              <a:lnSpc>
                <a:spcPct val="90000"/>
              </a:lnSpc>
            </a:pPr>
            <a:r>
              <a:rPr lang="en-US" altLang="en-US" dirty="0" smtClean="0">
                <a:latin typeface="Arial" charset="0"/>
              </a:rPr>
              <a:t>Severe, complicated disease</a:t>
            </a:r>
          </a:p>
          <a:p>
            <a:pPr lvl="1" eaLnBrk="1" hangingPunct="1">
              <a:lnSpc>
                <a:spcPct val="90000"/>
              </a:lnSpc>
            </a:pPr>
            <a:r>
              <a:rPr lang="en-US" altLang="en-US" dirty="0" smtClean="0">
                <a:latin typeface="Arial" charset="0"/>
              </a:rPr>
              <a:t>Pseudomembranous colitis</a:t>
            </a:r>
          </a:p>
          <a:p>
            <a:pPr lvl="1" eaLnBrk="1" hangingPunct="1">
              <a:lnSpc>
                <a:spcPct val="90000"/>
              </a:lnSpc>
            </a:pPr>
            <a:r>
              <a:rPr lang="en-US" altLang="en-US" dirty="0" smtClean="0">
                <a:latin typeface="Arial" charset="0"/>
              </a:rPr>
              <a:t>Toxic megacolon</a:t>
            </a:r>
          </a:p>
          <a:p>
            <a:pPr lvl="1" eaLnBrk="1" hangingPunct="1">
              <a:lnSpc>
                <a:spcPct val="90000"/>
              </a:lnSpc>
            </a:pPr>
            <a:r>
              <a:rPr lang="en-US" altLang="en-US" dirty="0" smtClean="0">
                <a:latin typeface="Arial" charset="0"/>
              </a:rPr>
              <a:t>Perforation of the colon</a:t>
            </a:r>
          </a:p>
          <a:p>
            <a:pPr lvl="1" eaLnBrk="1" hangingPunct="1">
              <a:lnSpc>
                <a:spcPct val="90000"/>
              </a:lnSpc>
            </a:pPr>
            <a:r>
              <a:rPr lang="en-US" altLang="en-US" dirty="0" smtClean="0">
                <a:latin typeface="Arial" charset="0"/>
              </a:rPr>
              <a:t>Septic shock</a:t>
            </a:r>
          </a:p>
          <a:p>
            <a:pPr lvl="1" eaLnBrk="1" hangingPunct="1">
              <a:lnSpc>
                <a:spcPct val="90000"/>
              </a:lnSpc>
            </a:pPr>
            <a:r>
              <a:rPr lang="en-US" altLang="en-US" dirty="0" smtClean="0">
                <a:latin typeface="Arial" charset="0"/>
              </a:rPr>
              <a:t>Death</a:t>
            </a:r>
          </a:p>
        </p:txBody>
      </p:sp>
    </p:spTree>
    <p:extLst>
      <p:ext uri="{BB962C8B-B14F-4D97-AF65-F5344CB8AC3E}">
        <p14:creationId xmlns:p14="http://schemas.microsoft.com/office/powerpoint/2010/main" val="2530692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TotalTime>
  <Words>2388</Words>
  <Application>Microsoft Office PowerPoint</Application>
  <PresentationFormat>On-screen Show (4:3)</PresentationFormat>
  <Paragraphs>371</Paragraphs>
  <Slides>44</Slides>
  <Notes>23</Notes>
  <HiddenSlides>6</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Treatment of Clostridium difficile Infection</vt:lpstr>
      <vt:lpstr>Disclosure</vt:lpstr>
      <vt:lpstr>Objectives</vt:lpstr>
      <vt:lpstr>C. Difficile Prevalence</vt:lpstr>
      <vt:lpstr>Estimated US Annual Burden</vt:lpstr>
      <vt:lpstr>Changing Epidemiology</vt:lpstr>
      <vt:lpstr>Pathogenesis of CDI</vt:lpstr>
      <vt:lpstr>Toxin Production</vt:lpstr>
      <vt:lpstr>Spectrum of Disease</vt:lpstr>
      <vt:lpstr>Assessment Question</vt:lpstr>
      <vt:lpstr>CDI Risk Factors</vt:lpstr>
      <vt:lpstr>Modifiable Risk Factors</vt:lpstr>
      <vt:lpstr>Antimicrobial Stewardship</vt:lpstr>
      <vt:lpstr>CDI Definition</vt:lpstr>
      <vt:lpstr>Assessment Question</vt:lpstr>
      <vt:lpstr>Diagnosis</vt:lpstr>
      <vt:lpstr>C. difficile Testing</vt:lpstr>
      <vt:lpstr>Appropriate testing example algorithm</vt:lpstr>
      <vt:lpstr>Special Enteric Contact Precautions</vt:lpstr>
      <vt:lpstr>Assessment Question</vt:lpstr>
      <vt:lpstr>Treatment Guidelines</vt:lpstr>
      <vt:lpstr>Treatment Based on Severity</vt:lpstr>
      <vt:lpstr>Treatment Based on Severity</vt:lpstr>
      <vt:lpstr>Metronidazole</vt:lpstr>
      <vt:lpstr>Vancomycin</vt:lpstr>
      <vt:lpstr>Fidaxomicin (Dificid ®)</vt:lpstr>
      <vt:lpstr>  Other CDI Treatment Options</vt:lpstr>
      <vt:lpstr>Patient Case: AT</vt:lpstr>
      <vt:lpstr>Recurrent CDI</vt:lpstr>
      <vt:lpstr>Treatment of Recurrent CDI</vt:lpstr>
      <vt:lpstr>Vancomycin Taper Example</vt:lpstr>
      <vt:lpstr>Fecal Microbiota Transplant (FMT)</vt:lpstr>
      <vt:lpstr>Which patient is NOT             appropriate for FMT?</vt:lpstr>
      <vt:lpstr>Gut Microbiota</vt:lpstr>
      <vt:lpstr>Donors</vt:lpstr>
      <vt:lpstr>FMT Risks</vt:lpstr>
      <vt:lpstr>Contraindications to FMT</vt:lpstr>
      <vt:lpstr>FMT Results</vt:lpstr>
      <vt:lpstr>NEJM study</vt:lpstr>
      <vt:lpstr>FMT using Frozen Inoculum</vt:lpstr>
      <vt:lpstr>    FMT at CFVHS</vt:lpstr>
      <vt:lpstr>FMT at CFVHS</vt:lpstr>
      <vt:lpstr>FMT at CFVHS</vt:lpstr>
      <vt:lpstr>Questions?</vt:lpstr>
    </vt:vector>
  </TitlesOfParts>
  <Company>Cape Fear Valley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Clostridium difficile Infection</dc:title>
  <dc:creator>Serina Tart</dc:creator>
  <cp:lastModifiedBy>Serina Tart</cp:lastModifiedBy>
  <cp:revision>46</cp:revision>
  <cp:lastPrinted>2016-08-16T16:57:37Z</cp:lastPrinted>
  <dcterms:created xsi:type="dcterms:W3CDTF">2016-04-19T13:03:27Z</dcterms:created>
  <dcterms:modified xsi:type="dcterms:W3CDTF">2016-08-16T17:25:54Z</dcterms:modified>
</cp:coreProperties>
</file>