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3"/>
  </p:notesMasterIdLst>
  <p:sldIdLst>
    <p:sldId id="257" r:id="rId2"/>
    <p:sldId id="259" r:id="rId3"/>
    <p:sldId id="261" r:id="rId4"/>
    <p:sldId id="262" r:id="rId5"/>
    <p:sldId id="263" r:id="rId6"/>
    <p:sldId id="264" r:id="rId7"/>
    <p:sldId id="260"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Lst>
  <p:sldSz cx="10058400" cy="7772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397" autoAdjust="0"/>
  </p:normalViewPr>
  <p:slideViewPr>
    <p:cSldViewPr snapToGrid="0">
      <p:cViewPr varScale="1">
        <p:scale>
          <a:sx n="88" d="100"/>
          <a:sy n="88" d="100"/>
        </p:scale>
        <p:origin x="20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B79DC4-643D-42E5-91DC-7872E7D85CF3}" type="doc">
      <dgm:prSet loTypeId="urn:microsoft.com/office/officeart/2005/8/layout/cycle1" loCatId="cycle" qsTypeId="urn:microsoft.com/office/officeart/2005/8/quickstyle/simple1" qsCatId="simple" csTypeId="urn:microsoft.com/office/officeart/2005/8/colors/colorful4" csCatId="colorful" phldr="1"/>
      <dgm:spPr/>
      <dgm:t>
        <a:bodyPr/>
        <a:lstStyle/>
        <a:p>
          <a:endParaRPr lang="en-US"/>
        </a:p>
      </dgm:t>
    </dgm:pt>
    <dgm:pt modelId="{7F1507DD-E7E1-4412-8524-0A235572BACD}">
      <dgm:prSet phldrT="[Text]" custT="1"/>
      <dgm:spPr/>
      <dgm:t>
        <a:bodyPr/>
        <a:lstStyle/>
        <a:p>
          <a:r>
            <a:rPr lang="en-US" sz="4000" dirty="0"/>
            <a:t>Listen</a:t>
          </a:r>
        </a:p>
      </dgm:t>
    </dgm:pt>
    <dgm:pt modelId="{24D3FF08-F4FB-4913-B0CC-938D9F6D12F2}" type="parTrans" cxnId="{C089FD6C-B2E8-4CD5-840E-6F3A04D47999}">
      <dgm:prSet/>
      <dgm:spPr/>
      <dgm:t>
        <a:bodyPr/>
        <a:lstStyle/>
        <a:p>
          <a:endParaRPr lang="en-US"/>
        </a:p>
      </dgm:t>
    </dgm:pt>
    <dgm:pt modelId="{3CA73C73-751D-4004-8CF2-17C0221145AB}" type="sibTrans" cxnId="{C089FD6C-B2E8-4CD5-840E-6F3A04D47999}">
      <dgm:prSet/>
      <dgm:spPr/>
      <dgm:t>
        <a:bodyPr/>
        <a:lstStyle/>
        <a:p>
          <a:endParaRPr lang="en-US"/>
        </a:p>
      </dgm:t>
    </dgm:pt>
    <dgm:pt modelId="{A113A9ED-E95E-4556-9F85-7525701CB565}">
      <dgm:prSet phldrT="[Text]" custT="1"/>
      <dgm:spPr/>
      <dgm:t>
        <a:bodyPr/>
        <a:lstStyle/>
        <a:p>
          <a:r>
            <a:rPr lang="en-US" sz="4000" dirty="0"/>
            <a:t>Clarify</a:t>
          </a:r>
        </a:p>
      </dgm:t>
    </dgm:pt>
    <dgm:pt modelId="{8E17EDB7-68DC-4962-A75C-5740720CFA33}" type="parTrans" cxnId="{B47D5B25-D953-4B97-8934-3733425C51DD}">
      <dgm:prSet/>
      <dgm:spPr/>
      <dgm:t>
        <a:bodyPr/>
        <a:lstStyle/>
        <a:p>
          <a:endParaRPr lang="en-US"/>
        </a:p>
      </dgm:t>
    </dgm:pt>
    <dgm:pt modelId="{8E29CD42-3611-4423-A4A2-64DF8EB3B558}" type="sibTrans" cxnId="{B47D5B25-D953-4B97-8934-3733425C51DD}">
      <dgm:prSet/>
      <dgm:spPr/>
      <dgm:t>
        <a:bodyPr/>
        <a:lstStyle/>
        <a:p>
          <a:endParaRPr lang="en-US"/>
        </a:p>
      </dgm:t>
    </dgm:pt>
    <dgm:pt modelId="{B6F9C7B9-5F8D-4EDC-9174-E49339A1416F}">
      <dgm:prSet phldrT="[Text]" custT="1"/>
      <dgm:spPr/>
      <dgm:t>
        <a:bodyPr/>
        <a:lstStyle/>
        <a:p>
          <a:r>
            <a:rPr lang="en-US" sz="4000" dirty="0"/>
            <a:t>Ask</a:t>
          </a:r>
        </a:p>
      </dgm:t>
    </dgm:pt>
    <dgm:pt modelId="{071B6E8D-6642-4C51-B04D-2F743C88C943}" type="parTrans" cxnId="{AF1E737E-AB2E-4682-B408-E2F7C412D17D}">
      <dgm:prSet/>
      <dgm:spPr/>
      <dgm:t>
        <a:bodyPr/>
        <a:lstStyle/>
        <a:p>
          <a:endParaRPr lang="en-US"/>
        </a:p>
      </dgm:t>
    </dgm:pt>
    <dgm:pt modelId="{C4F0636D-9662-46EA-A254-5C87D8441273}" type="sibTrans" cxnId="{AF1E737E-AB2E-4682-B408-E2F7C412D17D}">
      <dgm:prSet/>
      <dgm:spPr/>
      <dgm:t>
        <a:bodyPr/>
        <a:lstStyle/>
        <a:p>
          <a:endParaRPr lang="en-US"/>
        </a:p>
      </dgm:t>
    </dgm:pt>
    <dgm:pt modelId="{F38E0CD4-FD70-4E78-A983-031CF7DFFF4A}" type="pres">
      <dgm:prSet presAssocID="{CFB79DC4-643D-42E5-91DC-7872E7D85CF3}" presName="cycle" presStyleCnt="0">
        <dgm:presLayoutVars>
          <dgm:dir/>
          <dgm:resizeHandles val="exact"/>
        </dgm:presLayoutVars>
      </dgm:prSet>
      <dgm:spPr/>
    </dgm:pt>
    <dgm:pt modelId="{84B2648A-019C-4CE4-B5CD-B0987C8DD4AB}" type="pres">
      <dgm:prSet presAssocID="{7F1507DD-E7E1-4412-8524-0A235572BACD}" presName="dummy" presStyleCnt="0"/>
      <dgm:spPr/>
    </dgm:pt>
    <dgm:pt modelId="{DBEE1CB1-231E-4A27-AE33-5845F76FB227}" type="pres">
      <dgm:prSet presAssocID="{7F1507DD-E7E1-4412-8524-0A235572BACD}" presName="node" presStyleLbl="revTx" presStyleIdx="0" presStyleCnt="3" custScaleX="136240">
        <dgm:presLayoutVars>
          <dgm:bulletEnabled val="1"/>
        </dgm:presLayoutVars>
      </dgm:prSet>
      <dgm:spPr/>
    </dgm:pt>
    <dgm:pt modelId="{FDA8F04F-5F43-42C5-8D75-2EA26A70FA6C}" type="pres">
      <dgm:prSet presAssocID="{3CA73C73-751D-4004-8CF2-17C0221145AB}" presName="sibTrans" presStyleLbl="node1" presStyleIdx="0" presStyleCnt="3" custLinFactNeighborX="812" custLinFactNeighborY="4387"/>
      <dgm:spPr/>
    </dgm:pt>
    <dgm:pt modelId="{B27B1609-1FCE-4143-9DA5-A9DBD8B88CD0}" type="pres">
      <dgm:prSet presAssocID="{A113A9ED-E95E-4556-9F85-7525701CB565}" presName="dummy" presStyleCnt="0"/>
      <dgm:spPr/>
    </dgm:pt>
    <dgm:pt modelId="{27D01746-55EC-4B9E-8618-27AB5AE28B8E}" type="pres">
      <dgm:prSet presAssocID="{A113A9ED-E95E-4556-9F85-7525701CB565}" presName="node" presStyleLbl="revTx" presStyleIdx="1" presStyleCnt="3" custScaleX="142227" custScaleY="83471">
        <dgm:presLayoutVars>
          <dgm:bulletEnabled val="1"/>
        </dgm:presLayoutVars>
      </dgm:prSet>
      <dgm:spPr/>
    </dgm:pt>
    <dgm:pt modelId="{1D0DD613-7776-4822-B779-BE67BA1D91FB}" type="pres">
      <dgm:prSet presAssocID="{8E29CD42-3611-4423-A4A2-64DF8EB3B558}" presName="sibTrans" presStyleLbl="node1" presStyleIdx="1" presStyleCnt="3" custLinFactNeighborX="-468" custLinFactNeighborY="-2458"/>
      <dgm:spPr/>
    </dgm:pt>
    <dgm:pt modelId="{572E847E-D8D8-495B-9521-8B88DEED5811}" type="pres">
      <dgm:prSet presAssocID="{B6F9C7B9-5F8D-4EDC-9174-E49339A1416F}" presName="dummy" presStyleCnt="0"/>
      <dgm:spPr/>
    </dgm:pt>
    <dgm:pt modelId="{BC72476B-081B-4280-A68C-11E9DDF0A439}" type="pres">
      <dgm:prSet presAssocID="{B6F9C7B9-5F8D-4EDC-9174-E49339A1416F}" presName="node" presStyleLbl="revTx" presStyleIdx="2" presStyleCnt="3">
        <dgm:presLayoutVars>
          <dgm:bulletEnabled val="1"/>
        </dgm:presLayoutVars>
      </dgm:prSet>
      <dgm:spPr/>
    </dgm:pt>
    <dgm:pt modelId="{EEE1F167-46DA-4B06-8619-C570DF6E0607}" type="pres">
      <dgm:prSet presAssocID="{C4F0636D-9662-46EA-A254-5C87D8441273}" presName="sibTrans" presStyleLbl="node1" presStyleIdx="2" presStyleCnt="3"/>
      <dgm:spPr/>
    </dgm:pt>
  </dgm:ptLst>
  <dgm:cxnLst>
    <dgm:cxn modelId="{B47D5B25-D953-4B97-8934-3733425C51DD}" srcId="{CFB79DC4-643D-42E5-91DC-7872E7D85CF3}" destId="{A113A9ED-E95E-4556-9F85-7525701CB565}" srcOrd="1" destOrd="0" parTransId="{8E17EDB7-68DC-4962-A75C-5740720CFA33}" sibTransId="{8E29CD42-3611-4423-A4A2-64DF8EB3B558}"/>
    <dgm:cxn modelId="{4FCF6127-54EB-47A9-861B-A33B7885EEB0}" type="presOf" srcId="{C4F0636D-9662-46EA-A254-5C87D8441273}" destId="{EEE1F167-46DA-4B06-8619-C570DF6E0607}" srcOrd="0" destOrd="0" presId="urn:microsoft.com/office/officeart/2005/8/layout/cycle1"/>
    <dgm:cxn modelId="{1A89562A-F059-453F-9408-530865915C85}" type="presOf" srcId="{A113A9ED-E95E-4556-9F85-7525701CB565}" destId="{27D01746-55EC-4B9E-8618-27AB5AE28B8E}" srcOrd="0" destOrd="0" presId="urn:microsoft.com/office/officeart/2005/8/layout/cycle1"/>
    <dgm:cxn modelId="{16F51F39-D50E-40A2-AD59-FD0D123FA52F}" type="presOf" srcId="{CFB79DC4-643D-42E5-91DC-7872E7D85CF3}" destId="{F38E0CD4-FD70-4E78-A983-031CF7DFFF4A}" srcOrd="0" destOrd="0" presId="urn:microsoft.com/office/officeart/2005/8/layout/cycle1"/>
    <dgm:cxn modelId="{CD87DD62-F200-4A6A-9ABC-2049D893EA0D}" type="presOf" srcId="{7F1507DD-E7E1-4412-8524-0A235572BACD}" destId="{DBEE1CB1-231E-4A27-AE33-5845F76FB227}" srcOrd="0" destOrd="0" presId="urn:microsoft.com/office/officeart/2005/8/layout/cycle1"/>
    <dgm:cxn modelId="{C089FD6C-B2E8-4CD5-840E-6F3A04D47999}" srcId="{CFB79DC4-643D-42E5-91DC-7872E7D85CF3}" destId="{7F1507DD-E7E1-4412-8524-0A235572BACD}" srcOrd="0" destOrd="0" parTransId="{24D3FF08-F4FB-4913-B0CC-938D9F6D12F2}" sibTransId="{3CA73C73-751D-4004-8CF2-17C0221145AB}"/>
    <dgm:cxn modelId="{F5574F56-C51C-409D-962D-C808BBACE8F6}" type="presOf" srcId="{3CA73C73-751D-4004-8CF2-17C0221145AB}" destId="{FDA8F04F-5F43-42C5-8D75-2EA26A70FA6C}" srcOrd="0" destOrd="0" presId="urn:microsoft.com/office/officeart/2005/8/layout/cycle1"/>
    <dgm:cxn modelId="{AF1E737E-AB2E-4682-B408-E2F7C412D17D}" srcId="{CFB79DC4-643D-42E5-91DC-7872E7D85CF3}" destId="{B6F9C7B9-5F8D-4EDC-9174-E49339A1416F}" srcOrd="2" destOrd="0" parTransId="{071B6E8D-6642-4C51-B04D-2F743C88C943}" sibTransId="{C4F0636D-9662-46EA-A254-5C87D8441273}"/>
    <dgm:cxn modelId="{895E1495-FFFE-449A-9FA9-765531C20C01}" type="presOf" srcId="{B6F9C7B9-5F8D-4EDC-9174-E49339A1416F}" destId="{BC72476B-081B-4280-A68C-11E9DDF0A439}" srcOrd="0" destOrd="0" presId="urn:microsoft.com/office/officeart/2005/8/layout/cycle1"/>
    <dgm:cxn modelId="{B52BB8E7-0CB5-4340-AF75-F988CEF6EEBC}" type="presOf" srcId="{8E29CD42-3611-4423-A4A2-64DF8EB3B558}" destId="{1D0DD613-7776-4822-B779-BE67BA1D91FB}" srcOrd="0" destOrd="0" presId="urn:microsoft.com/office/officeart/2005/8/layout/cycle1"/>
    <dgm:cxn modelId="{7E55A582-FA39-48D6-BE3A-52A477810FE7}" type="presParOf" srcId="{F38E0CD4-FD70-4E78-A983-031CF7DFFF4A}" destId="{84B2648A-019C-4CE4-B5CD-B0987C8DD4AB}" srcOrd="0" destOrd="0" presId="urn:microsoft.com/office/officeart/2005/8/layout/cycle1"/>
    <dgm:cxn modelId="{72E65E6E-9ED5-4934-98BB-F6F08B60C97B}" type="presParOf" srcId="{F38E0CD4-FD70-4E78-A983-031CF7DFFF4A}" destId="{DBEE1CB1-231E-4A27-AE33-5845F76FB227}" srcOrd="1" destOrd="0" presId="urn:microsoft.com/office/officeart/2005/8/layout/cycle1"/>
    <dgm:cxn modelId="{0A12B492-28A7-4B60-B957-AE9CB36BE6A5}" type="presParOf" srcId="{F38E0CD4-FD70-4E78-A983-031CF7DFFF4A}" destId="{FDA8F04F-5F43-42C5-8D75-2EA26A70FA6C}" srcOrd="2" destOrd="0" presId="urn:microsoft.com/office/officeart/2005/8/layout/cycle1"/>
    <dgm:cxn modelId="{8D0E52A4-EA65-435B-835A-3E6F9EAA624A}" type="presParOf" srcId="{F38E0CD4-FD70-4E78-A983-031CF7DFFF4A}" destId="{B27B1609-1FCE-4143-9DA5-A9DBD8B88CD0}" srcOrd="3" destOrd="0" presId="urn:microsoft.com/office/officeart/2005/8/layout/cycle1"/>
    <dgm:cxn modelId="{7A6E4ECA-8F5B-4194-BF07-193C7CCE50B2}" type="presParOf" srcId="{F38E0CD4-FD70-4E78-A983-031CF7DFFF4A}" destId="{27D01746-55EC-4B9E-8618-27AB5AE28B8E}" srcOrd="4" destOrd="0" presId="urn:microsoft.com/office/officeart/2005/8/layout/cycle1"/>
    <dgm:cxn modelId="{436E6F73-3972-4D1F-AEE8-6A9751D2D07A}" type="presParOf" srcId="{F38E0CD4-FD70-4E78-A983-031CF7DFFF4A}" destId="{1D0DD613-7776-4822-B779-BE67BA1D91FB}" srcOrd="5" destOrd="0" presId="urn:microsoft.com/office/officeart/2005/8/layout/cycle1"/>
    <dgm:cxn modelId="{85BA58FF-323C-4191-A09C-EF7FDC917F3B}" type="presParOf" srcId="{F38E0CD4-FD70-4E78-A983-031CF7DFFF4A}" destId="{572E847E-D8D8-495B-9521-8B88DEED5811}" srcOrd="6" destOrd="0" presId="urn:microsoft.com/office/officeart/2005/8/layout/cycle1"/>
    <dgm:cxn modelId="{A01F11D8-F8D3-412C-A9F2-A5C56746FB05}" type="presParOf" srcId="{F38E0CD4-FD70-4E78-A983-031CF7DFFF4A}" destId="{BC72476B-081B-4280-A68C-11E9DDF0A439}" srcOrd="7" destOrd="0" presId="urn:microsoft.com/office/officeart/2005/8/layout/cycle1"/>
    <dgm:cxn modelId="{D3C7182C-37A7-46F8-84CB-4A28F4A49D0F}" type="presParOf" srcId="{F38E0CD4-FD70-4E78-A983-031CF7DFFF4A}" destId="{EEE1F167-46DA-4B06-8619-C570DF6E0607}"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E1CB1-231E-4A27-AE33-5845F76FB227}">
      <dsp:nvSpPr>
        <dsp:cNvPr id="0" name=""/>
        <dsp:cNvSpPr/>
      </dsp:nvSpPr>
      <dsp:spPr>
        <a:xfrm>
          <a:off x="3232856" y="262394"/>
          <a:ext cx="1505859" cy="1105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t>Listen</a:t>
          </a:r>
        </a:p>
      </dsp:txBody>
      <dsp:txXfrm>
        <a:off x="3232856" y="262394"/>
        <a:ext cx="1505859" cy="1105299"/>
      </dsp:txXfrm>
    </dsp:sp>
    <dsp:sp modelId="{FDA8F04F-5F43-42C5-8D75-2EA26A70FA6C}">
      <dsp:nvSpPr>
        <dsp:cNvPr id="0" name=""/>
        <dsp:cNvSpPr/>
      </dsp:nvSpPr>
      <dsp:spPr>
        <a:xfrm>
          <a:off x="1772195" y="159889"/>
          <a:ext cx="2611981" cy="2611981"/>
        </a:xfrm>
        <a:prstGeom prst="circularArrow">
          <a:avLst>
            <a:gd name="adj1" fmla="val 8252"/>
            <a:gd name="adj2" fmla="val 576395"/>
            <a:gd name="adj3" fmla="val 1995873"/>
            <a:gd name="adj4" fmla="val 52575"/>
            <a:gd name="adj5" fmla="val 9627"/>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D01746-55EC-4B9E-8618-27AB5AE28B8E}">
      <dsp:nvSpPr>
        <dsp:cNvPr id="0" name=""/>
        <dsp:cNvSpPr/>
      </dsp:nvSpPr>
      <dsp:spPr>
        <a:xfrm>
          <a:off x="2270960" y="1962486"/>
          <a:ext cx="1572034" cy="92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t>Clarify</a:t>
          </a:r>
        </a:p>
      </dsp:txBody>
      <dsp:txXfrm>
        <a:off x="2270960" y="1962486"/>
        <a:ext cx="1572034" cy="922604"/>
      </dsp:txXfrm>
    </dsp:sp>
    <dsp:sp modelId="{1D0DD613-7776-4822-B779-BE67BA1D91FB}">
      <dsp:nvSpPr>
        <dsp:cNvPr id="0" name=""/>
        <dsp:cNvSpPr/>
      </dsp:nvSpPr>
      <dsp:spPr>
        <a:xfrm>
          <a:off x="1738762" y="-18900"/>
          <a:ext cx="2611981" cy="2611981"/>
        </a:xfrm>
        <a:prstGeom prst="circularArrow">
          <a:avLst>
            <a:gd name="adj1" fmla="val 8252"/>
            <a:gd name="adj2" fmla="val 576395"/>
            <a:gd name="adj3" fmla="val 10171030"/>
            <a:gd name="adj4" fmla="val 8227732"/>
            <a:gd name="adj5" fmla="val 9627"/>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72476B-081B-4280-A68C-11E9DDF0A439}">
      <dsp:nvSpPr>
        <dsp:cNvPr id="0" name=""/>
        <dsp:cNvSpPr/>
      </dsp:nvSpPr>
      <dsp:spPr>
        <a:xfrm>
          <a:off x="1575518" y="262394"/>
          <a:ext cx="1105299" cy="1105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t>Ask</a:t>
          </a:r>
        </a:p>
      </dsp:txBody>
      <dsp:txXfrm>
        <a:off x="1575518" y="262394"/>
        <a:ext cx="1105299" cy="1105299"/>
      </dsp:txXfrm>
    </dsp:sp>
    <dsp:sp modelId="{EEE1F167-46DA-4B06-8619-C570DF6E0607}">
      <dsp:nvSpPr>
        <dsp:cNvPr id="0" name=""/>
        <dsp:cNvSpPr/>
      </dsp:nvSpPr>
      <dsp:spPr>
        <a:xfrm>
          <a:off x="1750986" y="45301"/>
          <a:ext cx="2611981" cy="2611981"/>
        </a:xfrm>
        <a:prstGeom prst="circularArrow">
          <a:avLst>
            <a:gd name="adj1" fmla="val 8252"/>
            <a:gd name="adj2" fmla="val 576395"/>
            <a:gd name="adj3" fmla="val 16189920"/>
            <a:gd name="adj4" fmla="val 14968073"/>
            <a:gd name="adj5" fmla="val 9627"/>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A3E13-BC30-4A7C-95EF-EF9C1BCEA4E7}" type="datetimeFigureOut">
              <a:rPr lang="en-US" smtClean="0"/>
              <a:t>1/24/2022</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67100E-0159-479F-96DD-31F57BEC0C4D}" type="slidenum">
              <a:rPr lang="en-US" smtClean="0"/>
              <a:t>‹#›</a:t>
            </a:fld>
            <a:endParaRPr lang="en-US"/>
          </a:p>
        </p:txBody>
      </p:sp>
    </p:spTree>
    <p:extLst>
      <p:ext uri="{BB962C8B-B14F-4D97-AF65-F5344CB8AC3E}">
        <p14:creationId xmlns:p14="http://schemas.microsoft.com/office/powerpoint/2010/main" val="589299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https://copyright.gov/what-is-copyright/ </a:t>
            </a:r>
          </a:p>
        </p:txBody>
      </p:sp>
      <p:sp>
        <p:nvSpPr>
          <p:cNvPr id="4" name="Slide Number Placeholder 3"/>
          <p:cNvSpPr>
            <a:spLocks noGrp="1"/>
          </p:cNvSpPr>
          <p:nvPr>
            <p:ph type="sldNum" sz="quarter" idx="10"/>
          </p:nvPr>
        </p:nvSpPr>
        <p:spPr/>
        <p:txBody>
          <a:bodyPr/>
          <a:lstStyle/>
          <a:p>
            <a:fld id="{7967100E-0159-479F-96DD-31F57BEC0C4D}" type="slidenum">
              <a:rPr lang="en-US" smtClean="0"/>
              <a:t>2</a:t>
            </a:fld>
            <a:endParaRPr lang="en-US"/>
          </a:p>
        </p:txBody>
      </p:sp>
    </p:spTree>
    <p:extLst>
      <p:ext uri="{BB962C8B-B14F-4D97-AF65-F5344CB8AC3E}">
        <p14:creationId xmlns:p14="http://schemas.microsoft.com/office/powerpoint/2010/main" val="3502981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it’s best, teach-back is a circle.  The clinicians</a:t>
            </a:r>
            <a:r>
              <a:rPr lang="en-US" baseline="0" dirty="0"/>
              <a:t> explains new information and then assesses understanding and recall.  If the clinician needs to re-explain, it is important to remember to re-assess.  And keep going around the circle until the patient mastered the information.  </a:t>
            </a:r>
            <a:endParaRPr lang="en-US" dirty="0"/>
          </a:p>
        </p:txBody>
      </p:sp>
      <p:sp>
        <p:nvSpPr>
          <p:cNvPr id="4" name="Slide Number Placeholder 3"/>
          <p:cNvSpPr>
            <a:spLocks noGrp="1"/>
          </p:cNvSpPr>
          <p:nvPr>
            <p:ph type="sldNum" sz="quarter" idx="10"/>
          </p:nvPr>
        </p:nvSpPr>
        <p:spPr/>
        <p:txBody>
          <a:bodyPr/>
          <a:lstStyle/>
          <a:p>
            <a:fld id="{09E89303-1F5A-4747-953F-5E4713FF4B1A}" type="slidenum">
              <a:rPr lang="en-US" smtClean="0"/>
              <a:t>23</a:t>
            </a:fld>
            <a:endParaRPr lang="en-US"/>
          </a:p>
        </p:txBody>
      </p:sp>
    </p:spTree>
    <p:extLst>
      <p:ext uri="{BB962C8B-B14F-4D97-AF65-F5344CB8AC3E}">
        <p14:creationId xmlns:p14="http://schemas.microsoft.com/office/powerpoint/2010/main" val="542164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826F6-B309-4C15-B23C-8DE6217862DE}" type="slidenum">
              <a:rPr lang="en-US" smtClean="0"/>
              <a:t>26</a:t>
            </a:fld>
            <a:endParaRPr lang="en-US"/>
          </a:p>
        </p:txBody>
      </p:sp>
    </p:spTree>
    <p:extLst>
      <p:ext uri="{BB962C8B-B14F-4D97-AF65-F5344CB8AC3E}">
        <p14:creationId xmlns:p14="http://schemas.microsoft.com/office/powerpoint/2010/main" val="4213854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https://blog.apastyle.org/apastyle/2016/01/navigating-copyright-part-4.html</a:t>
            </a:r>
          </a:p>
        </p:txBody>
      </p:sp>
      <p:sp>
        <p:nvSpPr>
          <p:cNvPr id="4" name="Slide Number Placeholder 3"/>
          <p:cNvSpPr>
            <a:spLocks noGrp="1"/>
          </p:cNvSpPr>
          <p:nvPr>
            <p:ph type="sldNum" sz="quarter" idx="10"/>
          </p:nvPr>
        </p:nvSpPr>
        <p:spPr/>
        <p:txBody>
          <a:bodyPr/>
          <a:lstStyle/>
          <a:p>
            <a:fld id="{7A10B2B7-FC3B-43E7-8AE4-1658D3DA92A8}" type="slidenum">
              <a:rPr lang="en-US" smtClean="0"/>
              <a:t>4</a:t>
            </a:fld>
            <a:endParaRPr lang="en-US"/>
          </a:p>
        </p:txBody>
      </p:sp>
    </p:spTree>
    <p:extLst>
      <p:ext uri="{BB962C8B-B14F-4D97-AF65-F5344CB8AC3E}">
        <p14:creationId xmlns:p14="http://schemas.microsoft.com/office/powerpoint/2010/main" val="3109103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https://blog.apastyle.org/apastyle/2016/01/navigating-copyright-part-4.html</a:t>
            </a:r>
          </a:p>
        </p:txBody>
      </p:sp>
      <p:sp>
        <p:nvSpPr>
          <p:cNvPr id="4" name="Slide Number Placeholder 3"/>
          <p:cNvSpPr>
            <a:spLocks noGrp="1"/>
          </p:cNvSpPr>
          <p:nvPr>
            <p:ph type="sldNum" sz="quarter" idx="10"/>
          </p:nvPr>
        </p:nvSpPr>
        <p:spPr/>
        <p:txBody>
          <a:bodyPr/>
          <a:lstStyle/>
          <a:p>
            <a:fld id="{7A10B2B7-FC3B-43E7-8AE4-1658D3DA92A8}" type="slidenum">
              <a:rPr lang="en-US" smtClean="0"/>
              <a:t>8</a:t>
            </a:fld>
            <a:endParaRPr lang="en-US"/>
          </a:p>
        </p:txBody>
      </p:sp>
    </p:spTree>
    <p:extLst>
      <p:ext uri="{BB962C8B-B14F-4D97-AF65-F5344CB8AC3E}">
        <p14:creationId xmlns:p14="http://schemas.microsoft.com/office/powerpoint/2010/main" val="4038057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https://blog.apastyle.org/apastyle/2016/01/navigating-copyright-part-4.html</a:t>
            </a:r>
          </a:p>
        </p:txBody>
      </p:sp>
      <p:sp>
        <p:nvSpPr>
          <p:cNvPr id="4" name="Slide Number Placeholder 3"/>
          <p:cNvSpPr>
            <a:spLocks noGrp="1"/>
          </p:cNvSpPr>
          <p:nvPr>
            <p:ph type="sldNum" sz="quarter" idx="10"/>
          </p:nvPr>
        </p:nvSpPr>
        <p:spPr/>
        <p:txBody>
          <a:bodyPr/>
          <a:lstStyle/>
          <a:p>
            <a:fld id="{7A10B2B7-FC3B-43E7-8AE4-1658D3DA92A8}" type="slidenum">
              <a:rPr lang="en-US" smtClean="0"/>
              <a:t>9</a:t>
            </a:fld>
            <a:endParaRPr lang="en-US"/>
          </a:p>
        </p:txBody>
      </p:sp>
    </p:spTree>
    <p:extLst>
      <p:ext uri="{BB962C8B-B14F-4D97-AF65-F5344CB8AC3E}">
        <p14:creationId xmlns:p14="http://schemas.microsoft.com/office/powerpoint/2010/main" val="2902496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Image has no statement of copyright permission.  Research online shows the author claims copyright over the image.</a:t>
            </a:r>
          </a:p>
        </p:txBody>
      </p:sp>
      <p:sp>
        <p:nvSpPr>
          <p:cNvPr id="4" name="Slide Number Placeholder 3"/>
          <p:cNvSpPr>
            <a:spLocks noGrp="1"/>
          </p:cNvSpPr>
          <p:nvPr>
            <p:ph type="sldNum" sz="quarter" idx="10"/>
          </p:nvPr>
        </p:nvSpPr>
        <p:spPr/>
        <p:txBody>
          <a:bodyPr/>
          <a:lstStyle/>
          <a:p>
            <a:fld id="{239C9CE2-34F8-457B-AF06-FAA70685F92C}" type="slidenum">
              <a:rPr lang="en-US" smtClean="0"/>
              <a:pPr/>
              <a:t>11</a:t>
            </a:fld>
            <a:endParaRPr lang="en-US"/>
          </a:p>
        </p:txBody>
      </p:sp>
    </p:spTree>
    <p:extLst>
      <p:ext uri="{BB962C8B-B14F-4D97-AF65-F5344CB8AC3E}">
        <p14:creationId xmlns:p14="http://schemas.microsoft.com/office/powerpoint/2010/main" val="509939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826F6-B309-4C15-B23C-8DE6217862DE}" type="slidenum">
              <a:rPr lang="en-US" smtClean="0"/>
              <a:t>12</a:t>
            </a:fld>
            <a:endParaRPr lang="en-US"/>
          </a:p>
        </p:txBody>
      </p:sp>
    </p:spTree>
    <p:extLst>
      <p:ext uri="{BB962C8B-B14F-4D97-AF65-F5344CB8AC3E}">
        <p14:creationId xmlns:p14="http://schemas.microsoft.com/office/powerpoint/2010/main" val="1764282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826F6-B309-4C15-B23C-8DE6217862DE}" type="slidenum">
              <a:rPr lang="en-US" smtClean="0"/>
              <a:t>19</a:t>
            </a:fld>
            <a:endParaRPr lang="en-US"/>
          </a:p>
        </p:txBody>
      </p:sp>
    </p:spTree>
    <p:extLst>
      <p:ext uri="{BB962C8B-B14F-4D97-AF65-F5344CB8AC3E}">
        <p14:creationId xmlns:p14="http://schemas.microsoft.com/office/powerpoint/2010/main" val="3903530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976D425-79AA-4278-B814-57C07E84A37F}" type="slidenum">
              <a:rPr lang="en-US" smtClean="0"/>
              <a:pPr/>
              <a:t>21</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dirty="0"/>
              <a:t>2512 community dwelling</a:t>
            </a:r>
            <a:r>
              <a:rPr lang="en-US" baseline="0" dirty="0"/>
              <a:t> older adults without dementia.  Limited literacy = less than 9</a:t>
            </a:r>
            <a:r>
              <a:rPr lang="en-US" baseline="30000" dirty="0"/>
              <a:t>th</a:t>
            </a:r>
            <a:r>
              <a:rPr lang="en-US" baseline="0" dirty="0"/>
              <a:t> grade reading level.  </a:t>
            </a:r>
            <a:r>
              <a:rPr lang="en-US" dirty="0"/>
              <a:t>23% of study</a:t>
            </a:r>
            <a:r>
              <a:rPr lang="en-US" baseline="0" dirty="0"/>
              <a:t> participants had</a:t>
            </a:r>
            <a:r>
              <a:rPr lang="en-US" dirty="0"/>
              <a:t> limited</a:t>
            </a:r>
            <a:r>
              <a:rPr lang="en-US" baseline="0" dirty="0"/>
              <a:t> literacy.  Those with limited literacy had a higher mortality rate 19.7% compared to 10.6% for those with </a:t>
            </a:r>
            <a:r>
              <a:rPr lang="en-US" baseline="0"/>
              <a:t>adequate literacy.</a:t>
            </a:r>
            <a:endParaRPr lang="en-US" baseline="0" dirty="0"/>
          </a:p>
          <a:p>
            <a:pPr eaLnBrk="1" hangingPunct="1"/>
            <a:endParaRPr lang="en-US" dirty="0"/>
          </a:p>
        </p:txBody>
      </p:sp>
    </p:spTree>
    <p:extLst>
      <p:ext uri="{BB962C8B-B14F-4D97-AF65-F5344CB8AC3E}">
        <p14:creationId xmlns:p14="http://schemas.microsoft.com/office/powerpoint/2010/main" val="2016041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976D425-79AA-4278-B814-57C07E84A37F}" type="slidenum">
              <a:rPr lang="en-US" smtClean="0"/>
              <a:pPr/>
              <a:t>22</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18561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996860" y="2938443"/>
            <a:ext cx="8168601" cy="1673997"/>
          </a:xfrm>
        </p:spPr>
        <p:txBody>
          <a:bodyPr anchor="b">
            <a:normAutofit/>
          </a:bodyPr>
          <a:lstStyle>
            <a:lvl1pPr algn="ctr">
              <a:defRPr sz="4400" b="0">
                <a:solidFill>
                  <a:schemeClr val="bg2">
                    <a:lumMod val="50000"/>
                  </a:schemeClr>
                </a:solidFill>
                <a:latin typeface="Myriad Pro" panose="020B0503030403020204" pitchFamily="34" charset="0"/>
              </a:defRPr>
            </a:lvl1pPr>
          </a:lstStyle>
          <a:p>
            <a:r>
              <a:rPr lang="en-US" dirty="0"/>
              <a:t>Click to edit Master title style</a:t>
            </a:r>
          </a:p>
        </p:txBody>
      </p:sp>
      <p:pic>
        <p:nvPicPr>
          <p:cNvPr id="8" name="Picture 7"/>
          <p:cNvPicPr>
            <a:picLocks noChangeAspect="1"/>
          </p:cNvPicPr>
          <p:nvPr userDrawn="1"/>
        </p:nvPicPr>
        <p:blipFill>
          <a:blip r:embed="rId2"/>
          <a:stretch>
            <a:fillRect/>
          </a:stretch>
        </p:blipFill>
        <p:spPr>
          <a:xfrm>
            <a:off x="443671" y="6350803"/>
            <a:ext cx="6148174" cy="890846"/>
          </a:xfrm>
          <a:prstGeom prst="rect">
            <a:avLst/>
          </a:prstGeom>
        </p:spPr>
      </p:pic>
      <p:cxnSp>
        <p:nvCxnSpPr>
          <p:cNvPr id="9" name="Straight Connector 8"/>
          <p:cNvCxnSpPr/>
          <p:nvPr userDrawn="1"/>
        </p:nvCxnSpPr>
        <p:spPr>
          <a:xfrm>
            <a:off x="6735537" y="6606541"/>
            <a:ext cx="0" cy="622514"/>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a:stretch>
            <a:fillRect/>
          </a:stretch>
        </p:blipFill>
        <p:spPr>
          <a:xfrm>
            <a:off x="3282679" y="1014625"/>
            <a:ext cx="3632472" cy="1146241"/>
          </a:xfrm>
          <a:prstGeom prst="rect">
            <a:avLst/>
          </a:prstGeom>
        </p:spPr>
      </p:pic>
      <p:sp>
        <p:nvSpPr>
          <p:cNvPr id="11" name="Footer Placeholder 4"/>
          <p:cNvSpPr>
            <a:spLocks noGrp="1"/>
          </p:cNvSpPr>
          <p:nvPr>
            <p:ph type="ftr" sz="quarter" idx="11"/>
          </p:nvPr>
        </p:nvSpPr>
        <p:spPr>
          <a:xfrm>
            <a:off x="6807385" y="6606540"/>
            <a:ext cx="2810961" cy="701162"/>
          </a:xfrm>
          <a:prstGeom prst="rect">
            <a:avLst/>
          </a:prstGeom>
        </p:spPr>
        <p:txBody>
          <a:bodyPr/>
          <a:lstStyle>
            <a:lvl1pPr algn="l">
              <a:defRPr sz="1210">
                <a:solidFill>
                  <a:schemeClr val="bg2">
                    <a:lumMod val="50000"/>
                  </a:schemeClr>
                </a:solidFill>
                <a:latin typeface="Myriad Pro" panose="020B0503030403020204" pitchFamily="34" charset="0"/>
              </a:defRPr>
            </a:lvl1pPr>
          </a:lstStyle>
          <a:p>
            <a:r>
              <a:rPr lang="en-US" dirty="0"/>
              <a:t>1601 Owen Drive, Fayetteville, NC 28304</a:t>
            </a:r>
          </a:p>
          <a:p>
            <a:r>
              <a:rPr lang="en-US" dirty="0"/>
              <a:t>(910) 323-1152  •  Fax: (910) 323-4007</a:t>
            </a:r>
          </a:p>
          <a:p>
            <a:r>
              <a:rPr lang="en-US" b="1" dirty="0"/>
              <a:t>SR-AHEC.org</a:t>
            </a:r>
          </a:p>
        </p:txBody>
      </p:sp>
      <p:sp>
        <p:nvSpPr>
          <p:cNvPr id="12" name="TextBox 11"/>
          <p:cNvSpPr txBox="1"/>
          <p:nvPr userDrawn="1"/>
        </p:nvSpPr>
        <p:spPr>
          <a:xfrm>
            <a:off x="443670" y="7379854"/>
            <a:ext cx="9174675" cy="215444"/>
          </a:xfrm>
          <a:prstGeom prst="rect">
            <a:avLst/>
          </a:prstGeom>
          <a:noFill/>
        </p:spPr>
        <p:txBody>
          <a:bodyPr wrap="square" rtlCol="0">
            <a:spAutoFit/>
          </a:bodyPr>
          <a:lstStyle/>
          <a:p>
            <a:pPr algn="ctr"/>
            <a:r>
              <a:rPr lang="en-US" sz="800" dirty="0">
                <a:solidFill>
                  <a:schemeClr val="bg2">
                    <a:lumMod val="50000"/>
                  </a:schemeClr>
                </a:solidFill>
                <a:latin typeface="Myriad Pro" panose="020B0503030403020204" pitchFamily="34" charset="0"/>
              </a:rPr>
              <a:t>In affiliation with the Duke AHEC Program, Part of the NC AHEC Program</a:t>
            </a:r>
          </a:p>
        </p:txBody>
      </p:sp>
    </p:spTree>
    <p:extLst>
      <p:ext uri="{BB962C8B-B14F-4D97-AF65-F5344CB8AC3E}">
        <p14:creationId xmlns:p14="http://schemas.microsoft.com/office/powerpoint/2010/main" val="3677081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lumMod val="50000"/>
                  </a:schemeClr>
                </a:solidFill>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a:xfrm>
            <a:off x="691515" y="2069042"/>
            <a:ext cx="8675370" cy="4026958"/>
          </a:xfrm>
        </p:spPr>
        <p:txBody>
          <a:bodyPr/>
          <a:lstStyle>
            <a:lvl1pPr>
              <a:defRPr>
                <a:solidFill>
                  <a:schemeClr val="bg2">
                    <a:lumMod val="50000"/>
                  </a:schemeClr>
                </a:solidFill>
                <a:latin typeface="Myriad Pro" panose="020B0503030403020204" pitchFamily="34" charset="0"/>
              </a:defRPr>
            </a:lvl1pPr>
            <a:lvl2pPr>
              <a:defRPr>
                <a:solidFill>
                  <a:schemeClr val="bg2">
                    <a:lumMod val="50000"/>
                  </a:schemeClr>
                </a:solidFill>
                <a:latin typeface="Myriad Pro" panose="020B0503030403020204" pitchFamily="34" charset="0"/>
              </a:defRPr>
            </a:lvl2pPr>
            <a:lvl3pPr>
              <a:defRPr>
                <a:solidFill>
                  <a:schemeClr val="bg2">
                    <a:lumMod val="50000"/>
                  </a:schemeClr>
                </a:solidFill>
                <a:latin typeface="Myriad Pro" panose="020B0503030403020204" pitchFamily="34" charset="0"/>
              </a:defRPr>
            </a:lvl3pPr>
            <a:lvl4pPr>
              <a:defRPr>
                <a:solidFill>
                  <a:schemeClr val="bg2">
                    <a:lumMod val="50000"/>
                  </a:schemeClr>
                </a:solidFill>
                <a:latin typeface="Myriad Pro" panose="020B0503030403020204" pitchFamily="34" charset="0"/>
              </a:defRPr>
            </a:lvl4pPr>
            <a:lvl5pPr>
              <a:defRPr>
                <a:solidFill>
                  <a:schemeClr val="bg2">
                    <a:lumMod val="50000"/>
                  </a:schemeClr>
                </a:solidFill>
                <a:latin typeface="Myriad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stretch>
            <a:fillRect/>
          </a:stretch>
        </p:blipFill>
        <p:spPr>
          <a:xfrm>
            <a:off x="506536" y="6384471"/>
            <a:ext cx="6255943" cy="931201"/>
          </a:xfrm>
          <a:prstGeom prst="rect">
            <a:avLst/>
          </a:prstGeom>
        </p:spPr>
      </p:pic>
      <p:cxnSp>
        <p:nvCxnSpPr>
          <p:cNvPr id="8" name="Straight Connector 7"/>
          <p:cNvCxnSpPr/>
          <p:nvPr userDrawn="1"/>
        </p:nvCxnSpPr>
        <p:spPr>
          <a:xfrm>
            <a:off x="6995977" y="6594602"/>
            <a:ext cx="0" cy="708475"/>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3"/>
          <a:stretch>
            <a:fillRect/>
          </a:stretch>
        </p:blipFill>
        <p:spPr>
          <a:xfrm>
            <a:off x="7193554" y="6594601"/>
            <a:ext cx="2245178" cy="708475"/>
          </a:xfrm>
          <a:prstGeom prst="rect">
            <a:avLst/>
          </a:prstGeom>
        </p:spPr>
      </p:pic>
      <p:sp>
        <p:nvSpPr>
          <p:cNvPr id="10" name="TextBox 9"/>
          <p:cNvSpPr txBox="1"/>
          <p:nvPr userDrawn="1"/>
        </p:nvSpPr>
        <p:spPr>
          <a:xfrm>
            <a:off x="506536" y="7389091"/>
            <a:ext cx="8932196" cy="215052"/>
          </a:xfrm>
          <a:prstGeom prst="rect">
            <a:avLst/>
          </a:prstGeom>
          <a:noFill/>
        </p:spPr>
        <p:txBody>
          <a:bodyPr wrap="square" rtlCol="0">
            <a:spAutoFit/>
          </a:bodyPr>
          <a:lstStyle/>
          <a:p>
            <a:pPr algn="ctr"/>
            <a:r>
              <a:rPr lang="en-US" sz="800" dirty="0">
                <a:solidFill>
                  <a:schemeClr val="bg2">
                    <a:lumMod val="50000"/>
                  </a:schemeClr>
                </a:solidFill>
                <a:latin typeface="Myriad Pro" panose="020B0503030403020204" pitchFamily="34" charset="0"/>
              </a:rPr>
              <a:t>In affiliation with the Duke AHEC Program, Part of the NC AHEC Program</a:t>
            </a:r>
          </a:p>
        </p:txBody>
      </p:sp>
    </p:spTree>
    <p:extLst>
      <p:ext uri="{BB962C8B-B14F-4D97-AF65-F5344CB8AC3E}">
        <p14:creationId xmlns:p14="http://schemas.microsoft.com/office/powerpoint/2010/main" val="350970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6" y="1937704"/>
            <a:ext cx="8675370" cy="3233102"/>
          </a:xfrm>
        </p:spPr>
        <p:txBody>
          <a:bodyPr anchor="b"/>
          <a:lstStyle>
            <a:lvl1pPr>
              <a:defRPr sz="4950"/>
            </a:lvl1pPr>
          </a:lstStyle>
          <a:p>
            <a:r>
              <a:rPr lang="en-US"/>
              <a:t>Click to edit Master title style</a:t>
            </a:r>
          </a:p>
        </p:txBody>
      </p:sp>
      <p:sp>
        <p:nvSpPr>
          <p:cNvPr id="3" name="Text Placeholder 2"/>
          <p:cNvSpPr>
            <a:spLocks noGrp="1"/>
          </p:cNvSpPr>
          <p:nvPr>
            <p:ph type="body" idx="1"/>
          </p:nvPr>
        </p:nvSpPr>
        <p:spPr>
          <a:xfrm>
            <a:off x="686276" y="5201392"/>
            <a:ext cx="8675370" cy="1700212"/>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E0E30E-B1DB-44EB-A272-F32E496E359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A58F9-9261-44FA-9AE9-79B501AEF6CD}" type="slidenum">
              <a:rPr lang="en-US" smtClean="0"/>
              <a:t>‹#›</a:t>
            </a:fld>
            <a:endParaRPr lang="en-US"/>
          </a:p>
        </p:txBody>
      </p:sp>
    </p:spTree>
    <p:extLst>
      <p:ext uri="{BB962C8B-B14F-4D97-AF65-F5344CB8AC3E}">
        <p14:creationId xmlns:p14="http://schemas.microsoft.com/office/powerpoint/2010/main" val="3155235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0E30E-B1DB-44EB-A272-F32E496E3599}"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DA58F9-9261-44FA-9AE9-79B501AEF6CD}" type="slidenum">
              <a:rPr lang="en-US" smtClean="0"/>
              <a:t>‹#›</a:t>
            </a:fld>
            <a:endParaRPr lang="en-US"/>
          </a:p>
        </p:txBody>
      </p:sp>
    </p:spTree>
    <p:extLst>
      <p:ext uri="{BB962C8B-B14F-4D97-AF65-F5344CB8AC3E}">
        <p14:creationId xmlns:p14="http://schemas.microsoft.com/office/powerpoint/2010/main" val="3271288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E0E30E-B1DB-44EB-A272-F32E496E3599}"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DA58F9-9261-44FA-9AE9-79B501AEF6CD}" type="slidenum">
              <a:rPr lang="en-US" smtClean="0"/>
              <a:t>‹#›</a:t>
            </a:fld>
            <a:endParaRPr lang="en-US"/>
          </a:p>
        </p:txBody>
      </p:sp>
    </p:spTree>
    <p:extLst>
      <p:ext uri="{BB962C8B-B14F-4D97-AF65-F5344CB8AC3E}">
        <p14:creationId xmlns:p14="http://schemas.microsoft.com/office/powerpoint/2010/main" val="22362643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C764DE79-268F-4C1A-8933-263129D2AF90}" type="datetimeFigureOut">
              <a:rPr lang="en-US" dirty="0"/>
              <a:t>1/24/2022</a:t>
            </a:fld>
            <a:endParaRPr lang="en-US" dirty="0"/>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317633578"/>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6" r:id="rId3"/>
    <p:sldLayoutId id="2147483677" r:id="rId4"/>
    <p:sldLayoutId id="2147483678" r:id="rId5"/>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flickr.com/photos/talweblog/2230817295"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healthliteracy/learn/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6860" y="2938443"/>
            <a:ext cx="8168601" cy="2127628"/>
          </a:xfrm>
        </p:spPr>
        <p:txBody>
          <a:bodyPr>
            <a:normAutofit/>
          </a:bodyPr>
          <a:lstStyle/>
          <a:p>
            <a:pPr>
              <a:spcBef>
                <a:spcPts val="2400"/>
              </a:spcBef>
            </a:pPr>
            <a:r>
              <a:rPr lang="en-US" sz="8800" dirty="0">
                <a:latin typeface="Myriad Pro" panose="020B0503030403020204"/>
              </a:rPr>
              <a:t>Copyright</a:t>
            </a:r>
            <a:br>
              <a:rPr lang="en-US" sz="8800" dirty="0">
                <a:latin typeface="Myriad Pro" panose="020B0503030403020204"/>
              </a:rPr>
            </a:br>
            <a:r>
              <a:rPr lang="en-US" sz="2200" dirty="0">
                <a:latin typeface="Myriad Pro" panose="020B0503030403020204"/>
              </a:rPr>
              <a:t>Lisa Kilburn</a:t>
            </a:r>
            <a:br>
              <a:rPr lang="en-US" sz="2200" dirty="0">
                <a:latin typeface="Myriad Pro" panose="020B0503030403020204"/>
              </a:rPr>
            </a:br>
            <a:r>
              <a:rPr lang="en-US" sz="2200" dirty="0">
                <a:latin typeface="Myriad Pro" panose="020B0503030403020204"/>
              </a:rPr>
              <a:t>January 2022</a:t>
            </a:r>
          </a:p>
        </p:txBody>
      </p:sp>
      <p:sp>
        <p:nvSpPr>
          <p:cNvPr id="15" name="Footer Placeholder 4"/>
          <p:cNvSpPr>
            <a:spLocks noGrp="1"/>
          </p:cNvSpPr>
          <p:nvPr>
            <p:ph type="ftr" sz="quarter" idx="11"/>
          </p:nvPr>
        </p:nvSpPr>
        <p:spPr>
          <a:xfrm>
            <a:off x="6807385" y="6526530"/>
            <a:ext cx="2810961" cy="680539"/>
          </a:xfrm>
          <a:prstGeom prst="rect">
            <a:avLst/>
          </a:prstGeom>
        </p:spPr>
        <p:txBody>
          <a:bodyPr/>
          <a:lstStyle>
            <a:lvl1pPr algn="l">
              <a:defRPr sz="1210">
                <a:solidFill>
                  <a:schemeClr val="bg2">
                    <a:lumMod val="50000"/>
                  </a:schemeClr>
                </a:solidFill>
                <a:latin typeface="Myriad Pro" panose="020B0503030403020204" pitchFamily="34" charset="0"/>
              </a:defRPr>
            </a:lvl1pPr>
          </a:lstStyle>
          <a:p>
            <a:r>
              <a:rPr lang="en-US" dirty="0"/>
              <a:t>1601 Owen Drive, Fayetteville, NC 28304</a:t>
            </a:r>
          </a:p>
          <a:p>
            <a:r>
              <a:rPr lang="en-US" dirty="0"/>
              <a:t>(910) 323-1152  •  </a:t>
            </a:r>
            <a:r>
              <a:rPr lang="en-US" b="1" dirty="0"/>
              <a:t>SR-AHEC.org</a:t>
            </a:r>
          </a:p>
        </p:txBody>
      </p:sp>
    </p:spTree>
    <p:extLst>
      <p:ext uri="{BB962C8B-B14F-4D97-AF65-F5344CB8AC3E}">
        <p14:creationId xmlns:p14="http://schemas.microsoft.com/office/powerpoint/2010/main" val="3281443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Examples</a:t>
            </a:r>
          </a:p>
        </p:txBody>
      </p:sp>
    </p:spTree>
    <p:extLst>
      <p:ext uri="{BB962C8B-B14F-4D97-AF65-F5344CB8AC3E}">
        <p14:creationId xmlns:p14="http://schemas.microsoft.com/office/powerpoint/2010/main" val="3573727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Image is Copyrighted</a:t>
            </a:r>
          </a:p>
        </p:txBody>
      </p:sp>
      <p:pic>
        <p:nvPicPr>
          <p:cNvPr id="4" name="Content Placeholder 3" descr="shcool"/>
          <p:cNvPicPr>
            <a:picLocks noGrp="1" noChangeAspect="1" noChangeArrowheads="1"/>
          </p:cNvPicPr>
          <p:nvPr>
            <p:ph idx="1"/>
          </p:nvPr>
        </p:nvPicPr>
        <p:blipFill>
          <a:blip r:embed="rId3" cstate="print"/>
          <a:stretch>
            <a:fillRect/>
          </a:stretch>
        </p:blipFill>
        <p:spPr bwMode="auto">
          <a:xfrm>
            <a:off x="1736521" y="1740795"/>
            <a:ext cx="5956184" cy="4235509"/>
          </a:xfrm>
          <a:prstGeom prst="rect">
            <a:avLst/>
          </a:prstGeom>
          <a:noFill/>
          <a:ln w="9525">
            <a:noFill/>
            <a:miter lim="800000"/>
            <a:headEnd/>
            <a:tailEnd/>
          </a:ln>
        </p:spPr>
      </p:pic>
      <p:sp>
        <p:nvSpPr>
          <p:cNvPr id="5" name="&quot;No&quot; Symbol 4"/>
          <p:cNvSpPr/>
          <p:nvPr/>
        </p:nvSpPr>
        <p:spPr>
          <a:xfrm>
            <a:off x="1259486" y="1378707"/>
            <a:ext cx="6927177" cy="5237481"/>
          </a:xfrm>
          <a:prstGeom prst="noSmoking">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a:solidFill>
                <a:schemeClr val="tx1"/>
              </a:solidFill>
            </a:endParaRPr>
          </a:p>
        </p:txBody>
      </p:sp>
    </p:spTree>
    <p:extLst>
      <p:ext uri="{BB962C8B-B14F-4D97-AF65-F5344CB8AC3E}">
        <p14:creationId xmlns:p14="http://schemas.microsoft.com/office/powerpoint/2010/main" val="386547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Published with Creative Commons License</a:t>
            </a:r>
          </a:p>
        </p:txBody>
      </p:sp>
      <p:pic>
        <p:nvPicPr>
          <p:cNvPr id="4" name="Content Placeholder 3"/>
          <p:cNvPicPr>
            <a:picLocks noGrp="1" noChangeAspect="1"/>
          </p:cNvPicPr>
          <p:nvPr>
            <p:ph idx="1"/>
          </p:nvPr>
        </p:nvPicPr>
        <p:blipFill>
          <a:blip r:embed="rId3"/>
          <a:stretch>
            <a:fillRect/>
          </a:stretch>
        </p:blipFill>
        <p:spPr>
          <a:xfrm>
            <a:off x="2340529" y="2193171"/>
            <a:ext cx="5547336" cy="3519528"/>
          </a:xfrm>
          <a:prstGeom prst="rect">
            <a:avLst/>
          </a:prstGeom>
        </p:spPr>
      </p:pic>
      <p:sp>
        <p:nvSpPr>
          <p:cNvPr id="5" name="TextBox 4"/>
          <p:cNvSpPr txBox="1"/>
          <p:nvPr/>
        </p:nvSpPr>
        <p:spPr>
          <a:xfrm>
            <a:off x="2631576" y="5899232"/>
            <a:ext cx="4878784" cy="397032"/>
          </a:xfrm>
          <a:prstGeom prst="rect">
            <a:avLst/>
          </a:prstGeom>
          <a:noFill/>
        </p:spPr>
        <p:txBody>
          <a:bodyPr wrap="square" rtlCol="0">
            <a:spAutoFit/>
          </a:bodyPr>
          <a:lstStyle/>
          <a:p>
            <a:r>
              <a:rPr lang="en-US" sz="728" dirty="0"/>
              <a:t> </a:t>
            </a:r>
            <a:r>
              <a:rPr lang="en-US" sz="990" dirty="0"/>
              <a:t>Cam Good. </a:t>
            </a:r>
            <a:r>
              <a:rPr lang="en-US" sz="990" dirty="0" err="1"/>
              <a:t>Shcool</a:t>
            </a:r>
            <a:r>
              <a:rPr lang="en-US" sz="990" dirty="0"/>
              <a:t>. Flickr. </a:t>
            </a:r>
            <a:r>
              <a:rPr lang="en-US" sz="990" dirty="0">
                <a:hlinkClick r:id="rId4"/>
              </a:rPr>
              <a:t>https://www.flickr.com/photos/talweblog/2230817295</a:t>
            </a:r>
            <a:r>
              <a:rPr lang="en-US" sz="990" dirty="0"/>
              <a:t>. Taken on January 30, 2008.  Accessed September 20, 2021.  CC BY-NC-SA 2.0. </a:t>
            </a:r>
          </a:p>
        </p:txBody>
      </p:sp>
    </p:spTree>
    <p:extLst>
      <p:ext uri="{BB962C8B-B14F-4D97-AF65-F5344CB8AC3E}">
        <p14:creationId xmlns:p14="http://schemas.microsoft.com/office/powerpoint/2010/main" val="4061321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212511"/>
            <a:ext cx="10058400" cy="5559889"/>
          </a:xfrm>
          <a:prstGeom prst="rect">
            <a:avLst/>
          </a:prstGeom>
        </p:spPr>
      </p:pic>
      <p:sp>
        <p:nvSpPr>
          <p:cNvPr id="5" name="Oval 4"/>
          <p:cNvSpPr/>
          <p:nvPr/>
        </p:nvSpPr>
        <p:spPr>
          <a:xfrm>
            <a:off x="6557760" y="6632535"/>
            <a:ext cx="1734480" cy="5702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a:p>
        </p:txBody>
      </p:sp>
      <p:sp>
        <p:nvSpPr>
          <p:cNvPr id="2" name="Title 1">
            <a:extLst>
              <a:ext uri="{FF2B5EF4-FFF2-40B4-BE49-F238E27FC236}">
                <a16:creationId xmlns:a16="http://schemas.microsoft.com/office/drawing/2014/main" id="{7CC1E717-CC44-4AC7-833E-6BCF1E5B385B}"/>
              </a:ext>
            </a:extLst>
          </p:cNvPr>
          <p:cNvSpPr>
            <a:spLocks noGrp="1"/>
          </p:cNvSpPr>
          <p:nvPr>
            <p:ph type="title"/>
          </p:nvPr>
        </p:nvSpPr>
        <p:spPr/>
        <p:txBody>
          <a:bodyPr/>
          <a:lstStyle/>
          <a:p>
            <a:r>
              <a:rPr lang="en-US" dirty="0"/>
              <a:t>Screenshot of image source</a:t>
            </a:r>
          </a:p>
        </p:txBody>
      </p:sp>
    </p:spTree>
    <p:extLst>
      <p:ext uri="{BB962C8B-B14F-4D97-AF65-F5344CB8AC3E}">
        <p14:creationId xmlns:p14="http://schemas.microsoft.com/office/powerpoint/2010/main" val="362144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1907" y="2114550"/>
            <a:ext cx="6294585" cy="5657850"/>
          </a:xfrm>
          <a:prstGeom prst="rect">
            <a:avLst/>
          </a:prstGeom>
        </p:spPr>
      </p:pic>
      <p:sp>
        <p:nvSpPr>
          <p:cNvPr id="3" name="Title 2">
            <a:extLst>
              <a:ext uri="{FF2B5EF4-FFF2-40B4-BE49-F238E27FC236}">
                <a16:creationId xmlns:a16="http://schemas.microsoft.com/office/drawing/2014/main" id="{90DAC5BA-83DC-4295-9DA2-AEA0BEADB417}"/>
              </a:ext>
            </a:extLst>
          </p:cNvPr>
          <p:cNvSpPr>
            <a:spLocks noGrp="1"/>
          </p:cNvSpPr>
          <p:nvPr>
            <p:ph type="title"/>
          </p:nvPr>
        </p:nvSpPr>
        <p:spPr/>
        <p:txBody>
          <a:bodyPr/>
          <a:lstStyle/>
          <a:p>
            <a:r>
              <a:rPr lang="en-US" dirty="0"/>
              <a:t>Screenshot of CC license</a:t>
            </a:r>
          </a:p>
        </p:txBody>
      </p:sp>
    </p:spTree>
    <p:extLst>
      <p:ext uri="{BB962C8B-B14F-4D97-AF65-F5344CB8AC3E}">
        <p14:creationId xmlns:p14="http://schemas.microsoft.com/office/powerpoint/2010/main" val="584383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7643" y="2114915"/>
            <a:ext cx="4243114" cy="5657485"/>
          </a:xfrm>
          <a:prstGeom prst="rect">
            <a:avLst/>
          </a:prstGeom>
        </p:spPr>
      </p:pic>
      <p:sp>
        <p:nvSpPr>
          <p:cNvPr id="3" name="TextBox 2"/>
          <p:cNvSpPr txBox="1"/>
          <p:nvPr/>
        </p:nvSpPr>
        <p:spPr>
          <a:xfrm>
            <a:off x="7797337" y="3325819"/>
            <a:ext cx="1929809" cy="347018"/>
          </a:xfrm>
          <a:prstGeom prst="rect">
            <a:avLst/>
          </a:prstGeom>
          <a:noFill/>
        </p:spPr>
        <p:txBody>
          <a:bodyPr wrap="square" rtlCol="0">
            <a:spAutoFit/>
          </a:bodyPr>
          <a:lstStyle/>
          <a:p>
            <a:r>
              <a:rPr lang="en-US" sz="1655" dirty="0"/>
              <a:t>Photo by author</a:t>
            </a:r>
          </a:p>
        </p:txBody>
      </p:sp>
      <p:sp>
        <p:nvSpPr>
          <p:cNvPr id="4" name="Title 3">
            <a:extLst>
              <a:ext uri="{FF2B5EF4-FFF2-40B4-BE49-F238E27FC236}">
                <a16:creationId xmlns:a16="http://schemas.microsoft.com/office/drawing/2014/main" id="{3953A2D2-508E-427A-A4DE-5F7836B5CEB6}"/>
              </a:ext>
            </a:extLst>
          </p:cNvPr>
          <p:cNvSpPr>
            <a:spLocks noGrp="1"/>
          </p:cNvSpPr>
          <p:nvPr>
            <p:ph type="title"/>
          </p:nvPr>
        </p:nvSpPr>
        <p:spPr/>
        <p:txBody>
          <a:bodyPr/>
          <a:lstStyle/>
          <a:p>
            <a:r>
              <a:rPr lang="en-US" dirty="0"/>
              <a:t>Alternate option: </a:t>
            </a:r>
            <a:br>
              <a:rPr lang="en-US" dirty="0"/>
            </a:br>
            <a:r>
              <a:rPr lang="en-US" dirty="0"/>
              <a:t>Take you own picture</a:t>
            </a:r>
          </a:p>
        </p:txBody>
      </p:sp>
    </p:spTree>
    <p:extLst>
      <p:ext uri="{BB962C8B-B14F-4D97-AF65-F5344CB8AC3E}">
        <p14:creationId xmlns:p14="http://schemas.microsoft.com/office/powerpoint/2010/main" val="1105308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6754" y="2112546"/>
            <a:ext cx="4244891" cy="5659854"/>
          </a:xfrm>
          <a:prstGeom prst="rect">
            <a:avLst/>
          </a:prstGeom>
        </p:spPr>
      </p:pic>
      <p:sp>
        <p:nvSpPr>
          <p:cNvPr id="3" name="&quot;No&quot; Symbol 2"/>
          <p:cNvSpPr/>
          <p:nvPr/>
        </p:nvSpPr>
        <p:spPr>
          <a:xfrm>
            <a:off x="2715534" y="2075689"/>
            <a:ext cx="2042289" cy="1810511"/>
          </a:xfrm>
          <a:prstGeom prst="noSmoking">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a:solidFill>
                <a:schemeClr val="tx1"/>
              </a:solidFill>
            </a:endParaRPr>
          </a:p>
        </p:txBody>
      </p:sp>
      <p:sp>
        <p:nvSpPr>
          <p:cNvPr id="4" name="TextBox 3"/>
          <p:cNvSpPr txBox="1"/>
          <p:nvPr/>
        </p:nvSpPr>
        <p:spPr>
          <a:xfrm>
            <a:off x="7884422" y="2901277"/>
            <a:ext cx="1929809" cy="347018"/>
          </a:xfrm>
          <a:prstGeom prst="rect">
            <a:avLst/>
          </a:prstGeom>
          <a:noFill/>
        </p:spPr>
        <p:txBody>
          <a:bodyPr wrap="square" rtlCol="0">
            <a:spAutoFit/>
          </a:bodyPr>
          <a:lstStyle/>
          <a:p>
            <a:r>
              <a:rPr lang="en-US" sz="1655" dirty="0"/>
              <a:t>Photo by author</a:t>
            </a:r>
          </a:p>
        </p:txBody>
      </p:sp>
      <p:sp>
        <p:nvSpPr>
          <p:cNvPr id="5" name="Title 4">
            <a:extLst>
              <a:ext uri="{FF2B5EF4-FFF2-40B4-BE49-F238E27FC236}">
                <a16:creationId xmlns:a16="http://schemas.microsoft.com/office/drawing/2014/main" id="{071CFED8-4E98-4496-98AD-0A465A709FAD}"/>
              </a:ext>
            </a:extLst>
          </p:cNvPr>
          <p:cNvSpPr>
            <a:spLocks noGrp="1"/>
          </p:cNvSpPr>
          <p:nvPr>
            <p:ph type="title"/>
          </p:nvPr>
        </p:nvSpPr>
        <p:spPr/>
        <p:txBody>
          <a:bodyPr/>
          <a:lstStyle/>
          <a:p>
            <a:r>
              <a:rPr lang="en-US" dirty="0"/>
              <a:t>Don’t Take Pictures of Copyrighted Works</a:t>
            </a:r>
          </a:p>
        </p:txBody>
      </p:sp>
    </p:spTree>
    <p:extLst>
      <p:ext uri="{BB962C8B-B14F-4D97-AF65-F5344CB8AC3E}">
        <p14:creationId xmlns:p14="http://schemas.microsoft.com/office/powerpoint/2010/main" val="93216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xit" presetSubtype="0" fill="hold" grpId="1" nodeType="after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97181" y="1916115"/>
            <a:ext cx="4257328" cy="5676436"/>
          </a:xfrm>
          <a:prstGeom prst="rect">
            <a:avLst/>
          </a:prstGeom>
        </p:spPr>
      </p:pic>
      <p:sp>
        <p:nvSpPr>
          <p:cNvPr id="3" name="&quot;No&quot; Symbol 2"/>
          <p:cNvSpPr/>
          <p:nvPr/>
        </p:nvSpPr>
        <p:spPr>
          <a:xfrm>
            <a:off x="2173489" y="2399871"/>
            <a:ext cx="5304711" cy="4898095"/>
          </a:xfrm>
          <a:prstGeom prst="noSmoking">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a:solidFill>
                <a:schemeClr val="tx1"/>
              </a:solidFill>
            </a:endParaRPr>
          </a:p>
        </p:txBody>
      </p:sp>
      <p:sp>
        <p:nvSpPr>
          <p:cNvPr id="4" name="TextBox 3"/>
          <p:cNvSpPr txBox="1"/>
          <p:nvPr/>
        </p:nvSpPr>
        <p:spPr>
          <a:xfrm>
            <a:off x="7995270" y="3021019"/>
            <a:ext cx="1929809" cy="347018"/>
          </a:xfrm>
          <a:prstGeom prst="rect">
            <a:avLst/>
          </a:prstGeom>
          <a:noFill/>
        </p:spPr>
        <p:txBody>
          <a:bodyPr wrap="square" rtlCol="0">
            <a:spAutoFit/>
          </a:bodyPr>
          <a:lstStyle/>
          <a:p>
            <a:r>
              <a:rPr lang="en-US" sz="1655" dirty="0"/>
              <a:t>Photo by author</a:t>
            </a:r>
          </a:p>
        </p:txBody>
      </p:sp>
      <p:sp>
        <p:nvSpPr>
          <p:cNvPr id="5" name="Title 4">
            <a:extLst>
              <a:ext uri="{FF2B5EF4-FFF2-40B4-BE49-F238E27FC236}">
                <a16:creationId xmlns:a16="http://schemas.microsoft.com/office/drawing/2014/main" id="{D41D1E33-7E5D-4529-9F49-A2A6260C4F6B}"/>
              </a:ext>
            </a:extLst>
          </p:cNvPr>
          <p:cNvSpPr>
            <a:spLocks noGrp="1"/>
          </p:cNvSpPr>
          <p:nvPr>
            <p:ph type="title"/>
          </p:nvPr>
        </p:nvSpPr>
        <p:spPr/>
        <p:txBody>
          <a:bodyPr/>
          <a:lstStyle/>
          <a:p>
            <a:r>
              <a:rPr lang="en-US" dirty="0"/>
              <a:t>Re-use has to be “transformative.”  This photo is not transformative.</a:t>
            </a:r>
          </a:p>
        </p:txBody>
      </p:sp>
    </p:spTree>
    <p:extLst>
      <p:ext uri="{BB962C8B-B14F-4D97-AF65-F5344CB8AC3E}">
        <p14:creationId xmlns:p14="http://schemas.microsoft.com/office/powerpoint/2010/main" val="357727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31831" y="2109801"/>
            <a:ext cx="4244891" cy="5659854"/>
          </a:xfrm>
          <a:prstGeom prst="rect">
            <a:avLst/>
          </a:prstGeom>
        </p:spPr>
      </p:pic>
      <p:sp>
        <p:nvSpPr>
          <p:cNvPr id="4" name="TextBox 3"/>
          <p:cNvSpPr txBox="1"/>
          <p:nvPr/>
        </p:nvSpPr>
        <p:spPr>
          <a:xfrm>
            <a:off x="249274" y="1936292"/>
            <a:ext cx="1915469" cy="347018"/>
          </a:xfrm>
          <a:prstGeom prst="rect">
            <a:avLst/>
          </a:prstGeom>
          <a:noFill/>
        </p:spPr>
        <p:txBody>
          <a:bodyPr wrap="square" rtlCol="0">
            <a:spAutoFit/>
          </a:bodyPr>
          <a:lstStyle/>
          <a:p>
            <a:endParaRPr lang="en-US" sz="1655" dirty="0"/>
          </a:p>
        </p:txBody>
      </p:sp>
      <p:sp>
        <p:nvSpPr>
          <p:cNvPr id="5" name="TextBox 4"/>
          <p:cNvSpPr txBox="1"/>
          <p:nvPr/>
        </p:nvSpPr>
        <p:spPr>
          <a:xfrm>
            <a:off x="7892155" y="3085710"/>
            <a:ext cx="1928589" cy="3148554"/>
          </a:xfrm>
          <a:prstGeom prst="rect">
            <a:avLst/>
          </a:prstGeom>
          <a:noFill/>
        </p:spPr>
        <p:txBody>
          <a:bodyPr wrap="square" rtlCol="0">
            <a:spAutoFit/>
          </a:bodyPr>
          <a:lstStyle/>
          <a:p>
            <a:r>
              <a:rPr lang="en-US" sz="1655" dirty="0"/>
              <a:t>“Transformative” uses are more likely to be considered fair.  Transformative uses are those that add something new, with a further purpose or different character, and do not substitute for the original use of the work.</a:t>
            </a:r>
          </a:p>
        </p:txBody>
      </p:sp>
      <p:sp>
        <p:nvSpPr>
          <p:cNvPr id="6" name="TextBox 5"/>
          <p:cNvSpPr txBox="1"/>
          <p:nvPr/>
        </p:nvSpPr>
        <p:spPr>
          <a:xfrm>
            <a:off x="7982394" y="2259019"/>
            <a:ext cx="1929809" cy="347018"/>
          </a:xfrm>
          <a:prstGeom prst="rect">
            <a:avLst/>
          </a:prstGeom>
          <a:noFill/>
        </p:spPr>
        <p:txBody>
          <a:bodyPr wrap="square" rtlCol="0">
            <a:spAutoFit/>
          </a:bodyPr>
          <a:lstStyle/>
          <a:p>
            <a:r>
              <a:rPr lang="en-US" sz="1655" dirty="0"/>
              <a:t>Photo by author</a:t>
            </a:r>
          </a:p>
        </p:txBody>
      </p:sp>
      <p:sp>
        <p:nvSpPr>
          <p:cNvPr id="3" name="Title 2">
            <a:extLst>
              <a:ext uri="{FF2B5EF4-FFF2-40B4-BE49-F238E27FC236}">
                <a16:creationId xmlns:a16="http://schemas.microsoft.com/office/drawing/2014/main" id="{6F1FA925-50C7-4697-A260-9734725D390E}"/>
              </a:ext>
            </a:extLst>
          </p:cNvPr>
          <p:cNvSpPr>
            <a:spLocks noGrp="1"/>
          </p:cNvSpPr>
          <p:nvPr>
            <p:ph type="title"/>
          </p:nvPr>
        </p:nvSpPr>
        <p:spPr/>
        <p:txBody>
          <a:bodyPr/>
          <a:lstStyle/>
          <a:p>
            <a:r>
              <a:rPr lang="en-US" dirty="0"/>
              <a:t>This photo </a:t>
            </a:r>
            <a:r>
              <a:rPr lang="en-US" i="1" dirty="0"/>
              <a:t>might</a:t>
            </a:r>
            <a:r>
              <a:rPr lang="en-US" dirty="0"/>
              <a:t> be transformative. </a:t>
            </a:r>
          </a:p>
        </p:txBody>
      </p:sp>
    </p:spTree>
    <p:extLst>
      <p:ext uri="{BB962C8B-B14F-4D97-AF65-F5344CB8AC3E}">
        <p14:creationId xmlns:p14="http://schemas.microsoft.com/office/powerpoint/2010/main" val="2513769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Logos</a:t>
            </a:r>
          </a:p>
        </p:txBody>
      </p:sp>
      <p:sp>
        <p:nvSpPr>
          <p:cNvPr id="3" name="Content Placeholder 2"/>
          <p:cNvSpPr>
            <a:spLocks noGrp="1"/>
          </p:cNvSpPr>
          <p:nvPr>
            <p:ph idx="1"/>
          </p:nvPr>
        </p:nvSpPr>
        <p:spPr/>
        <p:txBody>
          <a:bodyPr>
            <a:normAutofit/>
          </a:bodyPr>
          <a:lstStyle/>
          <a:p>
            <a:r>
              <a:rPr lang="en-US" dirty="0"/>
              <a:t>Logos are trademarked</a:t>
            </a:r>
          </a:p>
          <a:p>
            <a:pPr lvl="1"/>
            <a:r>
              <a:rPr lang="en-US" dirty="0"/>
              <a:t>Can be used to identify the organization for commentary or reporting</a:t>
            </a:r>
          </a:p>
          <a:p>
            <a:pPr lvl="1"/>
            <a:r>
              <a:rPr lang="en-US" dirty="0"/>
              <a:t>Cannot be used to misrepresent the organization</a:t>
            </a:r>
          </a:p>
          <a:p>
            <a:r>
              <a:rPr lang="en-US" dirty="0"/>
              <a:t>Logos are </a:t>
            </a:r>
            <a:r>
              <a:rPr lang="en-US" i="1" dirty="0"/>
              <a:t>sometimes</a:t>
            </a:r>
            <a:r>
              <a:rPr lang="en-US" dirty="0"/>
              <a:t> also copyrighted</a:t>
            </a:r>
          </a:p>
          <a:p>
            <a:pPr lvl="1"/>
            <a:r>
              <a:rPr lang="en-US" dirty="0"/>
              <a:t>If the logo is also copyrighted, user must request permission for use</a:t>
            </a:r>
          </a:p>
        </p:txBody>
      </p:sp>
      <p:pic>
        <p:nvPicPr>
          <p:cNvPr id="4" name="Picture 3"/>
          <p:cNvPicPr>
            <a:picLocks noChangeAspect="1"/>
          </p:cNvPicPr>
          <p:nvPr/>
        </p:nvPicPr>
        <p:blipFill>
          <a:blip r:embed="rId3"/>
          <a:stretch>
            <a:fillRect/>
          </a:stretch>
        </p:blipFill>
        <p:spPr>
          <a:xfrm>
            <a:off x="4225963" y="5025657"/>
            <a:ext cx="2038750" cy="1070343"/>
          </a:xfrm>
          <a:prstGeom prst="rect">
            <a:avLst/>
          </a:prstGeom>
        </p:spPr>
      </p:pic>
      <p:pic>
        <p:nvPicPr>
          <p:cNvPr id="6" name="Picture 5"/>
          <p:cNvPicPr>
            <a:picLocks noChangeAspect="1"/>
          </p:cNvPicPr>
          <p:nvPr/>
        </p:nvPicPr>
        <p:blipFill>
          <a:blip r:embed="rId4"/>
          <a:stretch>
            <a:fillRect/>
          </a:stretch>
        </p:blipFill>
        <p:spPr>
          <a:xfrm>
            <a:off x="1100856" y="5456403"/>
            <a:ext cx="2613522" cy="639597"/>
          </a:xfrm>
          <a:prstGeom prst="rect">
            <a:avLst/>
          </a:prstGeom>
        </p:spPr>
      </p:pic>
      <p:pic>
        <p:nvPicPr>
          <p:cNvPr id="5" name="Picture 4"/>
          <p:cNvPicPr>
            <a:picLocks noChangeAspect="1"/>
          </p:cNvPicPr>
          <p:nvPr/>
        </p:nvPicPr>
        <p:blipFill>
          <a:blip r:embed="rId5"/>
          <a:stretch>
            <a:fillRect/>
          </a:stretch>
        </p:blipFill>
        <p:spPr>
          <a:xfrm>
            <a:off x="6981747" y="5238433"/>
            <a:ext cx="2901304" cy="767831"/>
          </a:xfrm>
          <a:prstGeom prst="rect">
            <a:avLst/>
          </a:prstGeom>
        </p:spPr>
      </p:pic>
    </p:spTree>
    <p:extLst>
      <p:ext uri="{BB962C8B-B14F-4D97-AF65-F5344CB8AC3E}">
        <p14:creationId xmlns:p14="http://schemas.microsoft.com/office/powerpoint/2010/main" val="2179379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copyrighted?</a:t>
            </a:r>
          </a:p>
        </p:txBody>
      </p:sp>
      <p:sp>
        <p:nvSpPr>
          <p:cNvPr id="3" name="Content Placeholder 2"/>
          <p:cNvSpPr>
            <a:spLocks noGrp="1"/>
          </p:cNvSpPr>
          <p:nvPr>
            <p:ph idx="1"/>
          </p:nvPr>
        </p:nvSpPr>
        <p:spPr>
          <a:xfrm>
            <a:off x="691515" y="1916115"/>
            <a:ext cx="8675370" cy="4321399"/>
          </a:xfrm>
        </p:spPr>
        <p:txBody>
          <a:bodyPr>
            <a:normAutofit fontScale="92500" lnSpcReduction="10000"/>
          </a:bodyPr>
          <a:lstStyle/>
          <a:p>
            <a:r>
              <a:rPr lang="en-US" b="1" dirty="0"/>
              <a:t>Original works of authorship</a:t>
            </a:r>
            <a:r>
              <a:rPr lang="en-US" dirty="0"/>
              <a:t> as soon as an author </a:t>
            </a:r>
            <a:r>
              <a:rPr lang="en-US" b="1" dirty="0"/>
              <a:t>fixes</a:t>
            </a:r>
            <a:r>
              <a:rPr lang="en-US" dirty="0"/>
              <a:t> the work in a </a:t>
            </a:r>
            <a:r>
              <a:rPr lang="en-US" b="1" dirty="0"/>
              <a:t>tangible form of expression</a:t>
            </a:r>
            <a:r>
              <a:rPr lang="en-US" dirty="0"/>
              <a:t>.</a:t>
            </a:r>
          </a:p>
          <a:p>
            <a:pPr lvl="1"/>
            <a:r>
              <a:rPr lang="en-US" dirty="0"/>
              <a:t>paintings, photographs, illustrations, musical compositions, sound recordings, computer programs, books, poems, blog posts, movies, architectural works, plays, and so much more!</a:t>
            </a:r>
          </a:p>
          <a:p>
            <a:r>
              <a:rPr lang="en-US" dirty="0"/>
              <a:t>Copyright protects expression </a:t>
            </a:r>
          </a:p>
          <a:p>
            <a:pPr lvl="1"/>
            <a:r>
              <a:rPr lang="en-US" dirty="0"/>
              <a:t>Ideas, procedures, methods, systems, processes, concepts, principles, or discoveries are </a:t>
            </a:r>
            <a:r>
              <a:rPr lang="en-US" b="1" dirty="0"/>
              <a:t>NOT</a:t>
            </a:r>
            <a:r>
              <a:rPr lang="en-US" dirty="0"/>
              <a:t> copyrightable.</a:t>
            </a:r>
          </a:p>
          <a:p>
            <a:r>
              <a:rPr lang="en-US" dirty="0"/>
              <a:t>If it is </a:t>
            </a:r>
            <a:r>
              <a:rPr lang="en-US" b="1" dirty="0"/>
              <a:t>published</a:t>
            </a:r>
            <a:r>
              <a:rPr lang="en-US" dirty="0"/>
              <a:t>, it is likely </a:t>
            </a:r>
            <a:r>
              <a:rPr lang="en-US" b="1" dirty="0"/>
              <a:t>copyrighted</a:t>
            </a:r>
            <a:r>
              <a:rPr lang="en-US" dirty="0"/>
              <a:t>.</a:t>
            </a:r>
          </a:p>
          <a:p>
            <a:endParaRPr lang="en-US" dirty="0"/>
          </a:p>
        </p:txBody>
      </p:sp>
    </p:spTree>
    <p:extLst>
      <p:ext uri="{BB962C8B-B14F-4D97-AF65-F5344CB8AC3E}">
        <p14:creationId xmlns:p14="http://schemas.microsoft.com/office/powerpoint/2010/main" val="99983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Factual information</a:t>
            </a:r>
          </a:p>
        </p:txBody>
      </p:sp>
      <p:sp>
        <p:nvSpPr>
          <p:cNvPr id="3" name="Content Placeholder 2"/>
          <p:cNvSpPr>
            <a:spLocks noGrp="1"/>
          </p:cNvSpPr>
          <p:nvPr>
            <p:ph idx="1"/>
          </p:nvPr>
        </p:nvSpPr>
        <p:spPr/>
        <p:txBody>
          <a:bodyPr/>
          <a:lstStyle/>
          <a:p>
            <a:r>
              <a:rPr lang="en-US" dirty="0"/>
              <a:t>Factual information cannot be copyrighted.</a:t>
            </a:r>
          </a:p>
          <a:p>
            <a:pPr lvl="1"/>
            <a:r>
              <a:rPr lang="en-US" dirty="0"/>
              <a:t>Example:  The freezing point of water is 32° Fahrenheit or 0° Celsius. </a:t>
            </a:r>
          </a:p>
          <a:p>
            <a:r>
              <a:rPr lang="en-US" dirty="0"/>
              <a:t>The presentation of factual information is copyrighted.</a:t>
            </a:r>
          </a:p>
          <a:p>
            <a:endParaRPr lang="en-US" dirty="0"/>
          </a:p>
          <a:p>
            <a:pPr marL="0" indent="0">
              <a:buNone/>
            </a:pPr>
            <a:endParaRPr lang="en-US" dirty="0"/>
          </a:p>
        </p:txBody>
      </p:sp>
      <p:pic>
        <p:nvPicPr>
          <p:cNvPr id="6" name="Picture 2" descr="What Is the Freezing Point of Water? Fahrenheit, Celsius, and Kelv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1708" y="3978496"/>
            <a:ext cx="3542303" cy="2361535"/>
          </a:xfrm>
          <a:prstGeom prst="rect">
            <a:avLst/>
          </a:prstGeom>
          <a:noFill/>
          <a:extLst>
            <a:ext uri="{909E8E84-426E-40DD-AFC4-6F175D3DCCD1}">
              <a14:hiddenFill xmlns:a14="http://schemas.microsoft.com/office/drawing/2010/main">
                <a:solidFill>
                  <a:srgbClr val="FFFFFF"/>
                </a:solidFill>
              </a14:hiddenFill>
            </a:ext>
          </a:extLst>
        </p:spPr>
      </p:pic>
      <p:sp>
        <p:nvSpPr>
          <p:cNvPr id="7" name="&quot;No&quot; Symbol 6"/>
          <p:cNvSpPr/>
          <p:nvPr/>
        </p:nvSpPr>
        <p:spPr>
          <a:xfrm>
            <a:off x="4461836" y="3903056"/>
            <a:ext cx="2809789" cy="2512413"/>
          </a:xfrm>
          <a:prstGeom prst="noSmoking">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a:solidFill>
                <a:schemeClr val="tx1"/>
              </a:solidFill>
            </a:endParaRPr>
          </a:p>
        </p:txBody>
      </p:sp>
    </p:spTree>
    <p:extLst>
      <p:ext uri="{BB962C8B-B14F-4D97-AF65-F5344CB8AC3E}">
        <p14:creationId xmlns:p14="http://schemas.microsoft.com/office/powerpoint/2010/main" val="68303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469783" y="413810"/>
            <a:ext cx="8897102" cy="1502305"/>
          </a:xfrm>
        </p:spPr>
        <p:txBody>
          <a:bodyPr/>
          <a:lstStyle/>
          <a:p>
            <a:pPr eaLnBrk="1" hangingPunct="1"/>
            <a:r>
              <a:rPr lang="en-US" dirty="0"/>
              <a:t>Graphs and Tables are Copyrighted</a:t>
            </a:r>
          </a:p>
        </p:txBody>
      </p:sp>
      <p:pic>
        <p:nvPicPr>
          <p:cNvPr id="31747" name="Picture 6" descr="jgi_539_f1"/>
          <p:cNvPicPr>
            <a:picLocks noChangeAspect="1" noChangeArrowheads="1"/>
          </p:cNvPicPr>
          <p:nvPr/>
        </p:nvPicPr>
        <p:blipFill>
          <a:blip r:embed="rId3" cstate="print"/>
          <a:srcRect/>
          <a:stretch>
            <a:fillRect/>
          </a:stretch>
        </p:blipFill>
        <p:spPr bwMode="auto">
          <a:xfrm>
            <a:off x="1813054" y="1868619"/>
            <a:ext cx="6045619" cy="4401722"/>
          </a:xfrm>
          <a:prstGeom prst="rect">
            <a:avLst/>
          </a:prstGeom>
          <a:noFill/>
          <a:ln w="9525">
            <a:noFill/>
            <a:miter lim="800000"/>
            <a:headEnd/>
            <a:tailEnd/>
          </a:ln>
        </p:spPr>
      </p:pic>
      <p:sp>
        <p:nvSpPr>
          <p:cNvPr id="31748" name="Text Box 7"/>
          <p:cNvSpPr txBox="1">
            <a:spLocks noChangeArrowheads="1"/>
          </p:cNvSpPr>
          <p:nvPr/>
        </p:nvSpPr>
        <p:spPr bwMode="auto">
          <a:xfrm>
            <a:off x="3366670" y="6367456"/>
            <a:ext cx="3721978" cy="264816"/>
          </a:xfrm>
          <a:prstGeom prst="rect">
            <a:avLst/>
          </a:prstGeom>
          <a:noFill/>
          <a:ln w="12700">
            <a:noFill/>
            <a:miter lim="800000"/>
            <a:headEnd type="none" w="sm" len="sm"/>
            <a:tailEnd type="none" w="sm" len="sm"/>
          </a:ln>
        </p:spPr>
        <p:txBody>
          <a:bodyPr wrap="square">
            <a:spAutoFit/>
          </a:bodyPr>
          <a:lstStyle/>
          <a:p>
            <a:pPr>
              <a:spcBef>
                <a:spcPct val="50000"/>
              </a:spcBef>
            </a:pPr>
            <a:r>
              <a:rPr lang="sv-SE" sz="1121" i="1" dirty="0"/>
              <a:t>J Gen Intern Med</a:t>
            </a:r>
            <a:r>
              <a:rPr lang="sv-SE" sz="1121" dirty="0"/>
              <a:t>. 2006 Aug;21(8):806-12.</a:t>
            </a:r>
            <a:endParaRPr lang="en-US" sz="1121" dirty="0"/>
          </a:p>
        </p:txBody>
      </p:sp>
      <p:sp>
        <p:nvSpPr>
          <p:cNvPr id="2" name="&quot;No&quot; Symbol 1"/>
          <p:cNvSpPr/>
          <p:nvPr/>
        </p:nvSpPr>
        <p:spPr>
          <a:xfrm>
            <a:off x="1259486" y="1378707"/>
            <a:ext cx="6927177" cy="5237481"/>
          </a:xfrm>
          <a:prstGeom prst="noSmoking">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a:solidFill>
                <a:schemeClr val="tx1"/>
              </a:solidFill>
            </a:endParaRPr>
          </a:p>
        </p:txBody>
      </p:sp>
    </p:spTree>
    <p:extLst>
      <p:ext uri="{BB962C8B-B14F-4D97-AF65-F5344CB8AC3E}">
        <p14:creationId xmlns:p14="http://schemas.microsoft.com/office/powerpoint/2010/main" val="261659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pPr eaLnBrk="1" hangingPunct="1"/>
            <a:r>
              <a:rPr lang="en-US" dirty="0"/>
              <a:t>Alternate presentation of data</a:t>
            </a:r>
          </a:p>
        </p:txBody>
      </p:sp>
      <p:sp>
        <p:nvSpPr>
          <p:cNvPr id="2" name="Content Placeholder 1"/>
          <p:cNvSpPr>
            <a:spLocks noGrp="1"/>
          </p:cNvSpPr>
          <p:nvPr>
            <p:ph idx="1"/>
          </p:nvPr>
        </p:nvSpPr>
        <p:spPr/>
        <p:txBody>
          <a:bodyPr>
            <a:normAutofit lnSpcReduction="10000"/>
          </a:bodyPr>
          <a:lstStyle/>
          <a:p>
            <a:r>
              <a:rPr lang="en-US" dirty="0"/>
              <a:t>Limited literacy and mortality in the elderly: the health, aging, and body composition study.</a:t>
            </a:r>
          </a:p>
          <a:p>
            <a:pPr lvl="1"/>
            <a:r>
              <a:rPr lang="en-US" dirty="0"/>
              <a:t>Absolute increased risk of death of </a:t>
            </a:r>
            <a:r>
              <a:rPr lang="en-US" b="1" dirty="0"/>
              <a:t>9%</a:t>
            </a:r>
            <a:r>
              <a:rPr lang="en-US" dirty="0"/>
              <a:t> over 5 years.</a:t>
            </a:r>
          </a:p>
          <a:p>
            <a:r>
              <a:rPr lang="en-US" dirty="0"/>
              <a:t>Still significant after adjusting for:</a:t>
            </a:r>
          </a:p>
          <a:p>
            <a:pPr lvl="1"/>
            <a:r>
              <a:rPr lang="en-US" dirty="0"/>
              <a:t>Age, race, gender, income, education, </a:t>
            </a:r>
          </a:p>
          <a:p>
            <a:pPr lvl="1"/>
            <a:r>
              <a:rPr lang="en-US" dirty="0"/>
              <a:t>Co-morbidities and self-rated health status</a:t>
            </a:r>
          </a:p>
          <a:p>
            <a:pPr lvl="1"/>
            <a:r>
              <a:rPr lang="en-US" dirty="0"/>
              <a:t>Smoking, alcohol intake </a:t>
            </a:r>
          </a:p>
          <a:p>
            <a:pPr lvl="1"/>
            <a:r>
              <a:rPr lang="en-US" dirty="0"/>
              <a:t>Health care access, lack of insurance, </a:t>
            </a:r>
          </a:p>
          <a:p>
            <a:pPr lvl="1"/>
            <a:r>
              <a:rPr lang="en-US" dirty="0"/>
              <a:t>Depression, poor personal mastery </a:t>
            </a:r>
          </a:p>
        </p:txBody>
      </p:sp>
      <p:sp>
        <p:nvSpPr>
          <p:cNvPr id="31749" name="Text Box 8"/>
          <p:cNvSpPr txBox="1">
            <a:spLocks noChangeArrowheads="1"/>
          </p:cNvSpPr>
          <p:nvPr/>
        </p:nvSpPr>
        <p:spPr bwMode="auto">
          <a:xfrm>
            <a:off x="3320752" y="5655665"/>
            <a:ext cx="4210106" cy="339452"/>
          </a:xfrm>
          <a:prstGeom prst="rect">
            <a:avLst/>
          </a:prstGeom>
          <a:noFill/>
          <a:ln w="12700">
            <a:noFill/>
            <a:miter lim="800000"/>
            <a:headEnd type="none" w="sm" len="sm"/>
            <a:tailEnd type="none" w="sm" len="sm"/>
          </a:ln>
        </p:spPr>
        <p:txBody>
          <a:bodyPr>
            <a:spAutoFit/>
          </a:bodyPr>
          <a:lstStyle/>
          <a:p>
            <a:pPr>
              <a:spcBef>
                <a:spcPct val="50000"/>
              </a:spcBef>
            </a:pPr>
            <a:r>
              <a:rPr lang="en-US" sz="1606" dirty="0">
                <a:solidFill>
                  <a:schemeClr val="bg1"/>
                </a:solidFill>
              </a:rPr>
              <a:t>Health, Aging, and Body Composition Study</a:t>
            </a:r>
          </a:p>
        </p:txBody>
      </p:sp>
      <p:sp>
        <p:nvSpPr>
          <p:cNvPr id="6" name="Text Box 7"/>
          <p:cNvSpPr txBox="1">
            <a:spLocks noChangeArrowheads="1"/>
          </p:cNvSpPr>
          <p:nvPr/>
        </p:nvSpPr>
        <p:spPr bwMode="auto">
          <a:xfrm>
            <a:off x="960193" y="6076943"/>
            <a:ext cx="3721978" cy="264816"/>
          </a:xfrm>
          <a:prstGeom prst="rect">
            <a:avLst/>
          </a:prstGeom>
          <a:noFill/>
          <a:ln w="12700">
            <a:noFill/>
            <a:miter lim="800000"/>
            <a:headEnd type="none" w="sm" len="sm"/>
            <a:tailEnd type="none" w="sm" len="sm"/>
          </a:ln>
        </p:spPr>
        <p:txBody>
          <a:bodyPr wrap="square">
            <a:spAutoFit/>
          </a:bodyPr>
          <a:lstStyle/>
          <a:p>
            <a:pPr>
              <a:spcBef>
                <a:spcPct val="50000"/>
              </a:spcBef>
            </a:pPr>
            <a:r>
              <a:rPr lang="sv-SE" sz="1121" dirty="0"/>
              <a:t>Source data: </a:t>
            </a:r>
            <a:r>
              <a:rPr lang="sv-SE" sz="1121" i="1" dirty="0"/>
              <a:t>J Gen Intern Med</a:t>
            </a:r>
            <a:r>
              <a:rPr lang="sv-SE" sz="1121" dirty="0"/>
              <a:t>. 2006 Aug;21(8):806-12.</a:t>
            </a:r>
            <a:endParaRPr lang="en-US" sz="1121" dirty="0"/>
          </a:p>
        </p:txBody>
      </p:sp>
    </p:spTree>
    <p:extLst>
      <p:ext uri="{BB962C8B-B14F-4D97-AF65-F5344CB8AC3E}">
        <p14:creationId xmlns:p14="http://schemas.microsoft.com/office/powerpoint/2010/main" val="1800329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Seek the original source</a:t>
            </a:r>
          </a:p>
        </p:txBody>
      </p:sp>
      <p:pic>
        <p:nvPicPr>
          <p:cNvPr id="4" name="Picture 3"/>
          <p:cNvPicPr>
            <a:picLocks noChangeAspect="1"/>
          </p:cNvPicPr>
          <p:nvPr/>
        </p:nvPicPr>
        <p:blipFill>
          <a:blip r:embed="rId3"/>
          <a:stretch>
            <a:fillRect/>
          </a:stretch>
        </p:blipFill>
        <p:spPr>
          <a:xfrm>
            <a:off x="1739754" y="2203731"/>
            <a:ext cx="5013957" cy="3431444"/>
          </a:xfrm>
          <a:prstGeom prst="rect">
            <a:avLst/>
          </a:prstGeom>
        </p:spPr>
      </p:pic>
      <p:sp>
        <p:nvSpPr>
          <p:cNvPr id="6" name="TextBox 5"/>
          <p:cNvSpPr txBox="1"/>
          <p:nvPr/>
        </p:nvSpPr>
        <p:spPr>
          <a:xfrm>
            <a:off x="6753713" y="2738123"/>
            <a:ext cx="1685141" cy="999633"/>
          </a:xfrm>
          <a:prstGeom prst="rect">
            <a:avLst/>
          </a:prstGeom>
          <a:noFill/>
        </p:spPr>
        <p:txBody>
          <a:bodyPr wrap="square" rtlCol="0">
            <a:spAutoFit/>
          </a:bodyPr>
          <a:lstStyle/>
          <a:p>
            <a:pPr lvl="1">
              <a:lnSpc>
                <a:spcPct val="90000"/>
              </a:lnSpc>
            </a:pPr>
            <a:r>
              <a:rPr lang="en-US" sz="1310" i="1" dirty="0">
                <a:solidFill>
                  <a:srgbClr val="E7E6E6">
                    <a:lumMod val="50000"/>
                  </a:srgbClr>
                </a:solidFill>
                <a:latin typeface="Myriad Pro" panose="020B0503030403020204"/>
              </a:rPr>
              <a:t>Arch Intern Med</a:t>
            </a:r>
            <a:r>
              <a:rPr lang="en-US" sz="1310" dirty="0">
                <a:solidFill>
                  <a:srgbClr val="E7E6E6">
                    <a:lumMod val="50000"/>
                  </a:srgbClr>
                </a:solidFill>
                <a:latin typeface="Myriad Pro" panose="020B0503030403020204"/>
              </a:rPr>
              <a:t>. 2003 Jan 13;163(1):83-90.</a:t>
            </a:r>
          </a:p>
        </p:txBody>
      </p:sp>
      <p:sp>
        <p:nvSpPr>
          <p:cNvPr id="5" name="&quot;No&quot; Symbol 4"/>
          <p:cNvSpPr/>
          <p:nvPr/>
        </p:nvSpPr>
        <p:spPr>
          <a:xfrm>
            <a:off x="1259486" y="1378707"/>
            <a:ext cx="6927177" cy="5237481"/>
          </a:xfrm>
          <a:prstGeom prst="noSmoking">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a:solidFill>
                <a:schemeClr val="tx1"/>
              </a:solidFill>
            </a:endParaRPr>
          </a:p>
        </p:txBody>
      </p:sp>
    </p:spTree>
    <p:extLst>
      <p:ext uri="{BB962C8B-B14F-4D97-AF65-F5344CB8AC3E}">
        <p14:creationId xmlns:p14="http://schemas.microsoft.com/office/powerpoint/2010/main" val="138164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389574"/>
            <a:ext cx="10058400" cy="4909139"/>
          </a:xfrm>
          <a:prstGeom prst="rect">
            <a:avLst/>
          </a:prstGeom>
        </p:spPr>
      </p:pic>
      <p:sp>
        <p:nvSpPr>
          <p:cNvPr id="2" name="Oval 1"/>
          <p:cNvSpPr/>
          <p:nvPr/>
        </p:nvSpPr>
        <p:spPr>
          <a:xfrm>
            <a:off x="1063604" y="4599663"/>
            <a:ext cx="2390862" cy="130868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96C2E57-ED91-4282-A133-893DD6E00248}"/>
              </a:ext>
            </a:extLst>
          </p:cNvPr>
          <p:cNvSpPr>
            <a:spLocks noGrp="1"/>
          </p:cNvSpPr>
          <p:nvPr>
            <p:ph type="title"/>
          </p:nvPr>
        </p:nvSpPr>
        <p:spPr>
          <a:xfrm>
            <a:off x="691515" y="413810"/>
            <a:ext cx="8675370" cy="1975764"/>
          </a:xfrm>
        </p:spPr>
        <p:txBody>
          <a:bodyPr>
            <a:normAutofit fontScale="90000"/>
          </a:bodyPr>
          <a:lstStyle/>
          <a:p>
            <a:r>
              <a:rPr lang="en-US" dirty="0"/>
              <a:t>Just because you can find the image/graph/table online, does not mean you can use it. </a:t>
            </a:r>
          </a:p>
        </p:txBody>
      </p:sp>
    </p:spTree>
    <p:extLst>
      <p:ext uri="{BB962C8B-B14F-4D97-AF65-F5344CB8AC3E}">
        <p14:creationId xmlns:p14="http://schemas.microsoft.com/office/powerpoint/2010/main" val="3084854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2502902"/>
            <a:ext cx="10058400" cy="4921967"/>
          </a:xfrm>
          <a:prstGeom prst="rect">
            <a:avLst/>
          </a:prstGeom>
        </p:spPr>
      </p:pic>
      <p:sp>
        <p:nvSpPr>
          <p:cNvPr id="3" name="Rounded Rectangle 2"/>
          <p:cNvSpPr/>
          <p:nvPr/>
        </p:nvSpPr>
        <p:spPr>
          <a:xfrm>
            <a:off x="2149105" y="3101489"/>
            <a:ext cx="1075812" cy="2230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a:p>
        </p:txBody>
      </p:sp>
      <p:sp>
        <p:nvSpPr>
          <p:cNvPr id="4" name="Title 3">
            <a:extLst>
              <a:ext uri="{FF2B5EF4-FFF2-40B4-BE49-F238E27FC236}">
                <a16:creationId xmlns:a16="http://schemas.microsoft.com/office/drawing/2014/main" id="{EFBCF566-A3CD-4D8A-947B-EE802721F91D}"/>
              </a:ext>
            </a:extLst>
          </p:cNvPr>
          <p:cNvSpPr>
            <a:spLocks noGrp="1"/>
          </p:cNvSpPr>
          <p:nvPr>
            <p:ph type="title"/>
          </p:nvPr>
        </p:nvSpPr>
        <p:spPr/>
        <p:txBody>
          <a:bodyPr/>
          <a:lstStyle/>
          <a:p>
            <a:r>
              <a:rPr lang="en-US" dirty="0"/>
              <a:t>Search for image with a Creative Commons license</a:t>
            </a:r>
          </a:p>
        </p:txBody>
      </p:sp>
    </p:spTree>
    <p:extLst>
      <p:ext uri="{BB962C8B-B14F-4D97-AF65-F5344CB8AC3E}">
        <p14:creationId xmlns:p14="http://schemas.microsoft.com/office/powerpoint/2010/main" val="70491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your own graph or image</a:t>
            </a:r>
          </a:p>
        </p:txBody>
      </p:sp>
      <p:graphicFrame>
        <p:nvGraphicFramePr>
          <p:cNvPr id="4" name="Content Placeholder 3"/>
          <p:cNvGraphicFramePr>
            <a:graphicFrameLocks noGrp="1"/>
          </p:cNvGraphicFramePr>
          <p:nvPr>
            <p:ph idx="1"/>
          </p:nvPr>
        </p:nvGraphicFramePr>
        <p:xfrm>
          <a:off x="1871621" y="2933762"/>
          <a:ext cx="6314235" cy="2931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p:cNvSpPr/>
          <p:nvPr/>
        </p:nvSpPr>
        <p:spPr>
          <a:xfrm rot="1572657">
            <a:off x="2977119" y="3240719"/>
            <a:ext cx="722044" cy="52239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7" name="TextBox 6"/>
          <p:cNvSpPr txBox="1"/>
          <p:nvPr/>
        </p:nvSpPr>
        <p:spPr>
          <a:xfrm>
            <a:off x="1078940" y="2520488"/>
            <a:ext cx="1932309" cy="1436740"/>
          </a:xfrm>
          <a:prstGeom prst="rect">
            <a:avLst/>
          </a:prstGeom>
          <a:noFill/>
        </p:spPr>
        <p:txBody>
          <a:bodyPr wrap="square" rtlCol="0">
            <a:spAutoFit/>
          </a:bodyPr>
          <a:lstStyle/>
          <a:p>
            <a:r>
              <a:rPr lang="en-US" sz="2912" dirty="0"/>
              <a:t>Explain new concept</a:t>
            </a:r>
          </a:p>
        </p:txBody>
      </p:sp>
      <p:sp>
        <p:nvSpPr>
          <p:cNvPr id="8" name="Right Arrow 7"/>
          <p:cNvSpPr/>
          <p:nvPr/>
        </p:nvSpPr>
        <p:spPr>
          <a:xfrm rot="2579028">
            <a:off x="6694640" y="3916027"/>
            <a:ext cx="725639" cy="55396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9" name="TextBox 8"/>
          <p:cNvSpPr txBox="1"/>
          <p:nvPr/>
        </p:nvSpPr>
        <p:spPr>
          <a:xfrm>
            <a:off x="6865097" y="4399648"/>
            <a:ext cx="1875450" cy="540469"/>
          </a:xfrm>
          <a:prstGeom prst="rect">
            <a:avLst/>
          </a:prstGeom>
          <a:noFill/>
        </p:spPr>
        <p:txBody>
          <a:bodyPr wrap="none" rtlCol="0">
            <a:spAutoFit/>
          </a:bodyPr>
          <a:lstStyle/>
          <a:p>
            <a:r>
              <a:rPr lang="en-US" sz="2912" dirty="0"/>
              <a:t>Agreement</a:t>
            </a:r>
          </a:p>
        </p:txBody>
      </p:sp>
    </p:spTree>
    <p:extLst>
      <p:ext uri="{BB962C8B-B14F-4D97-AF65-F5344CB8AC3E}">
        <p14:creationId xmlns:p14="http://schemas.microsoft.com/office/powerpoint/2010/main" val="103614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105" y="2114550"/>
            <a:ext cx="10040295" cy="5657850"/>
          </a:xfrm>
          <a:prstGeom prst="rect">
            <a:avLst/>
          </a:prstGeom>
        </p:spPr>
      </p:pic>
      <p:sp>
        <p:nvSpPr>
          <p:cNvPr id="2" name="Title 1"/>
          <p:cNvSpPr>
            <a:spLocks noGrp="1"/>
          </p:cNvSpPr>
          <p:nvPr>
            <p:ph type="title"/>
          </p:nvPr>
        </p:nvSpPr>
        <p:spPr/>
        <p:txBody>
          <a:bodyPr/>
          <a:lstStyle/>
          <a:p>
            <a:r>
              <a:rPr lang="en-US" dirty="0"/>
              <a:t>Open Access is not free to re-use</a:t>
            </a:r>
          </a:p>
        </p:txBody>
      </p:sp>
    </p:spTree>
    <p:extLst>
      <p:ext uri="{BB962C8B-B14F-4D97-AF65-F5344CB8AC3E}">
        <p14:creationId xmlns:p14="http://schemas.microsoft.com/office/powerpoint/2010/main" val="541469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3254" y="1921341"/>
            <a:ext cx="8976450" cy="5657850"/>
          </a:xfrm>
          <a:prstGeom prst="rect">
            <a:avLst/>
          </a:prstGeom>
        </p:spPr>
      </p:pic>
      <p:sp>
        <p:nvSpPr>
          <p:cNvPr id="4" name="Title 3"/>
          <p:cNvSpPr>
            <a:spLocks noGrp="1"/>
          </p:cNvSpPr>
          <p:nvPr>
            <p:ph type="title"/>
          </p:nvPr>
        </p:nvSpPr>
        <p:spPr/>
        <p:txBody>
          <a:bodyPr/>
          <a:lstStyle/>
          <a:p>
            <a:r>
              <a:rPr lang="en-US" dirty="0"/>
              <a:t>Read the fine print</a:t>
            </a:r>
          </a:p>
        </p:txBody>
      </p:sp>
    </p:spTree>
    <p:extLst>
      <p:ext uri="{BB962C8B-B14F-4D97-AF65-F5344CB8AC3E}">
        <p14:creationId xmlns:p14="http://schemas.microsoft.com/office/powerpoint/2010/main" val="2654848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511910"/>
            <a:ext cx="10058400" cy="5260490"/>
          </a:xfrm>
          <a:prstGeom prst="rect">
            <a:avLst/>
          </a:prstGeom>
        </p:spPr>
      </p:pic>
      <p:sp>
        <p:nvSpPr>
          <p:cNvPr id="3" name="Title 2"/>
          <p:cNvSpPr>
            <a:spLocks noGrp="1"/>
          </p:cNvSpPr>
          <p:nvPr>
            <p:ph type="title"/>
          </p:nvPr>
        </p:nvSpPr>
        <p:spPr/>
        <p:txBody>
          <a:bodyPr/>
          <a:lstStyle/>
          <a:p>
            <a:r>
              <a:rPr lang="en-US" b="1" dirty="0"/>
              <a:t>Federal</a:t>
            </a:r>
            <a:r>
              <a:rPr lang="en-US" dirty="0"/>
              <a:t> government publications are </a:t>
            </a:r>
            <a:r>
              <a:rPr lang="en-US" i="1" dirty="0"/>
              <a:t>usually</a:t>
            </a:r>
            <a:r>
              <a:rPr lang="en-US" dirty="0"/>
              <a:t> public domain</a:t>
            </a:r>
          </a:p>
        </p:txBody>
      </p:sp>
    </p:spTree>
    <p:extLst>
      <p:ext uri="{BB962C8B-B14F-4D97-AF65-F5344CB8AC3E}">
        <p14:creationId xmlns:p14="http://schemas.microsoft.com/office/powerpoint/2010/main" val="2821964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 versus Plagiarism</a:t>
            </a:r>
          </a:p>
        </p:txBody>
      </p:sp>
      <p:sp>
        <p:nvSpPr>
          <p:cNvPr id="3" name="Content Placeholder 2"/>
          <p:cNvSpPr>
            <a:spLocks noGrp="1"/>
          </p:cNvSpPr>
          <p:nvPr>
            <p:ph idx="1"/>
          </p:nvPr>
        </p:nvSpPr>
        <p:spPr/>
        <p:txBody>
          <a:bodyPr>
            <a:normAutofit fontScale="92500" lnSpcReduction="10000"/>
          </a:bodyPr>
          <a:lstStyle/>
          <a:p>
            <a:r>
              <a:rPr lang="en-US" dirty="0"/>
              <a:t>Copyright</a:t>
            </a:r>
          </a:p>
          <a:p>
            <a:pPr lvl="1"/>
            <a:r>
              <a:rPr lang="en-US" dirty="0"/>
              <a:t>“The exclusive legal right, given to an originator or an assignee to print, publish, perform, film, or record literary, artistic, or musical material, and to authorize others to do the same.” (Google definition from Oxford Languages, 9/17/21)</a:t>
            </a:r>
          </a:p>
          <a:p>
            <a:pPr lvl="1"/>
            <a:r>
              <a:rPr lang="en-US" dirty="0"/>
              <a:t>Legal standard</a:t>
            </a:r>
          </a:p>
          <a:p>
            <a:r>
              <a:rPr lang="en-US" dirty="0"/>
              <a:t>Plagiarism </a:t>
            </a:r>
          </a:p>
          <a:p>
            <a:pPr lvl="1"/>
            <a:r>
              <a:rPr lang="en-US" dirty="0"/>
              <a:t>“The practice of taking someone else's work or ideas and passing them off as one's own.” (Google definition from Oxford Languages, 9/17/21)</a:t>
            </a:r>
          </a:p>
          <a:p>
            <a:pPr lvl="1"/>
            <a:r>
              <a:rPr lang="en-US" dirty="0"/>
              <a:t>Ethical standard</a:t>
            </a:r>
          </a:p>
        </p:txBody>
      </p:sp>
    </p:spTree>
    <p:extLst>
      <p:ext uri="{BB962C8B-B14F-4D97-AF65-F5344CB8AC3E}">
        <p14:creationId xmlns:p14="http://schemas.microsoft.com/office/powerpoint/2010/main" val="522685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333014"/>
            <a:ext cx="10058400" cy="5270731"/>
          </a:xfrm>
          <a:prstGeom prst="rect">
            <a:avLst/>
          </a:prstGeom>
        </p:spPr>
      </p:pic>
      <p:sp>
        <p:nvSpPr>
          <p:cNvPr id="3" name="Title 2"/>
          <p:cNvSpPr>
            <a:spLocks noGrp="1"/>
          </p:cNvSpPr>
          <p:nvPr>
            <p:ph type="title"/>
          </p:nvPr>
        </p:nvSpPr>
        <p:spPr/>
        <p:txBody>
          <a:bodyPr/>
          <a:lstStyle/>
          <a:p>
            <a:r>
              <a:rPr lang="en-US" dirty="0"/>
              <a:t>Read the fine print anyway</a:t>
            </a:r>
          </a:p>
        </p:txBody>
      </p:sp>
    </p:spTree>
    <p:extLst>
      <p:ext uri="{BB962C8B-B14F-4D97-AF65-F5344CB8AC3E}">
        <p14:creationId xmlns:p14="http://schemas.microsoft.com/office/powerpoint/2010/main" val="2304181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04" y="1916114"/>
            <a:ext cx="10089304" cy="5877327"/>
          </a:xfrm>
          <a:prstGeom prst="rect">
            <a:avLst/>
          </a:prstGeom>
        </p:spPr>
      </p:pic>
      <p:sp>
        <p:nvSpPr>
          <p:cNvPr id="3" name="Rounded Rectangle 2"/>
          <p:cNvSpPr/>
          <p:nvPr/>
        </p:nvSpPr>
        <p:spPr>
          <a:xfrm>
            <a:off x="1180023" y="5539525"/>
            <a:ext cx="6157846" cy="9473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5"/>
          </a:p>
        </p:txBody>
      </p:sp>
      <p:sp>
        <p:nvSpPr>
          <p:cNvPr id="4" name="Title 3"/>
          <p:cNvSpPr>
            <a:spLocks noGrp="1"/>
          </p:cNvSpPr>
          <p:nvPr>
            <p:ph type="title"/>
          </p:nvPr>
        </p:nvSpPr>
        <p:spPr/>
        <p:txBody>
          <a:bodyPr>
            <a:normAutofit fontScale="90000"/>
          </a:bodyPr>
          <a:lstStyle/>
          <a:p>
            <a:r>
              <a:rPr lang="en-US" dirty="0"/>
              <a:t>Open Access is sometimes published under a Creative Commons License</a:t>
            </a:r>
          </a:p>
        </p:txBody>
      </p:sp>
    </p:spTree>
    <p:extLst>
      <p:ext uri="{BB962C8B-B14F-4D97-AF65-F5344CB8AC3E}">
        <p14:creationId xmlns:p14="http://schemas.microsoft.com/office/powerpoint/2010/main" val="699038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Citations and Attributions</a:t>
            </a:r>
          </a:p>
        </p:txBody>
      </p:sp>
      <p:sp>
        <p:nvSpPr>
          <p:cNvPr id="3" name="Content Placeholder 2"/>
          <p:cNvSpPr>
            <a:spLocks noGrp="1"/>
          </p:cNvSpPr>
          <p:nvPr>
            <p:ph idx="1"/>
          </p:nvPr>
        </p:nvSpPr>
        <p:spPr/>
        <p:txBody>
          <a:bodyPr>
            <a:normAutofit/>
          </a:bodyPr>
          <a:lstStyle/>
          <a:p>
            <a:r>
              <a:rPr lang="en-US" dirty="0"/>
              <a:t>Citations satisfy plagiarism concerns</a:t>
            </a:r>
          </a:p>
          <a:p>
            <a:pPr lvl="1"/>
            <a:r>
              <a:rPr lang="en-US" dirty="0"/>
              <a:t>Many standard citation styles</a:t>
            </a:r>
          </a:p>
          <a:p>
            <a:pPr lvl="2"/>
            <a:r>
              <a:rPr lang="en-US" dirty="0"/>
              <a:t>APA, AMA, MLA, </a:t>
            </a:r>
            <a:r>
              <a:rPr lang="en-US" dirty="0" err="1"/>
              <a:t>Turabian</a:t>
            </a:r>
            <a:r>
              <a:rPr lang="en-US" dirty="0"/>
              <a:t>, etc.</a:t>
            </a:r>
          </a:p>
          <a:p>
            <a:endParaRPr lang="en-US" dirty="0"/>
          </a:p>
          <a:p>
            <a:r>
              <a:rPr lang="en-US" dirty="0"/>
              <a:t>Attributions are used for the copyright permission statements</a:t>
            </a:r>
          </a:p>
          <a:p>
            <a:pPr lvl="1"/>
            <a:r>
              <a:rPr lang="en-US" dirty="0"/>
              <a:t>No widely recognized, common standards</a:t>
            </a:r>
          </a:p>
          <a:p>
            <a:pPr lvl="1"/>
            <a:r>
              <a:rPr lang="en-US" dirty="0"/>
              <a:t>Best practices are beginning to emerge</a:t>
            </a:r>
          </a:p>
          <a:p>
            <a:endParaRPr lang="en-US" dirty="0"/>
          </a:p>
        </p:txBody>
      </p:sp>
    </p:spTree>
    <p:extLst>
      <p:ext uri="{BB962C8B-B14F-4D97-AF65-F5344CB8AC3E}">
        <p14:creationId xmlns:p14="http://schemas.microsoft.com/office/powerpoint/2010/main" val="904742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sources specify the format for copyright attribution</a:t>
            </a:r>
          </a:p>
        </p:txBody>
      </p:sp>
      <p:sp>
        <p:nvSpPr>
          <p:cNvPr id="3" name="Content Placeholder 2"/>
          <p:cNvSpPr>
            <a:spLocks noGrp="1"/>
          </p:cNvSpPr>
          <p:nvPr>
            <p:ph idx="1"/>
          </p:nvPr>
        </p:nvSpPr>
        <p:spPr/>
        <p:txBody>
          <a:bodyPr>
            <a:normAutofit lnSpcReduction="10000"/>
          </a:bodyPr>
          <a:lstStyle/>
          <a:p>
            <a:r>
              <a:rPr lang="en-US" b="1" dirty="0"/>
              <a:t>How should I acknowledge the American Medical Association in my work?</a:t>
            </a:r>
          </a:p>
          <a:p>
            <a:r>
              <a:rPr lang="en-US" dirty="0"/>
              <a:t>You must include the following copyright and permission notice in connection with any reproduction of the Licensed Material provide credit/attribution to the original publication – with full citation: "Reproduced with permission from [Journal Title. Year. Volume(Issue): page numbers or </a:t>
            </a:r>
            <a:r>
              <a:rPr lang="en-US" dirty="0" err="1"/>
              <a:t>doi</a:t>
            </a:r>
            <a:r>
              <a:rPr lang="en-US" dirty="0"/>
              <a:t>]. Copyright © (Year of Publication) American Medical Association. All rights reserved."</a:t>
            </a:r>
          </a:p>
          <a:p>
            <a:endParaRPr lang="en-US" dirty="0"/>
          </a:p>
        </p:txBody>
      </p:sp>
    </p:spTree>
    <p:extLst>
      <p:ext uri="{BB962C8B-B14F-4D97-AF65-F5344CB8AC3E}">
        <p14:creationId xmlns:p14="http://schemas.microsoft.com/office/powerpoint/2010/main" val="2430292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Generic attribution &amp; permission statement</a:t>
            </a:r>
          </a:p>
        </p:txBody>
      </p:sp>
      <p:sp>
        <p:nvSpPr>
          <p:cNvPr id="3" name="Content Placeholder 2"/>
          <p:cNvSpPr>
            <a:spLocks noGrp="1"/>
          </p:cNvSpPr>
          <p:nvPr>
            <p:ph idx="1"/>
          </p:nvPr>
        </p:nvSpPr>
        <p:spPr/>
        <p:txBody>
          <a:bodyPr>
            <a:normAutofit fontScale="92500" lnSpcReduction="10000"/>
          </a:bodyPr>
          <a:lstStyle/>
          <a:p>
            <a:r>
              <a:rPr lang="en-US" dirty="0"/>
              <a:t>Citations with copyright attribution statement</a:t>
            </a:r>
          </a:p>
          <a:p>
            <a:pPr lvl="1"/>
            <a:r>
              <a:rPr lang="en-US" dirty="0" err="1"/>
              <a:t>Nutbeam</a:t>
            </a:r>
            <a:r>
              <a:rPr lang="en-US" dirty="0"/>
              <a:t> D, McGill B, </a:t>
            </a:r>
            <a:r>
              <a:rPr lang="en-US" dirty="0" err="1"/>
              <a:t>Premkumar</a:t>
            </a:r>
            <a:r>
              <a:rPr lang="en-US" dirty="0"/>
              <a:t> P. Improving health literacy in community populations: a review of progress. </a:t>
            </a:r>
            <a:r>
              <a:rPr lang="en-US" i="1" dirty="0"/>
              <a:t>Health </a:t>
            </a:r>
            <a:r>
              <a:rPr lang="en-US" i="1" dirty="0" err="1"/>
              <a:t>Promot</a:t>
            </a:r>
            <a:r>
              <a:rPr lang="en-US" i="1" dirty="0"/>
              <a:t> Int</a:t>
            </a:r>
            <a:r>
              <a:rPr lang="en-US" dirty="0"/>
              <a:t>. 2018;33(5):901-911. doi:10.1093/</a:t>
            </a:r>
            <a:r>
              <a:rPr lang="en-US" dirty="0" err="1"/>
              <a:t>heapro</a:t>
            </a:r>
            <a:r>
              <a:rPr lang="en-US" dirty="0"/>
              <a:t>/dax015. Used with permission.</a:t>
            </a:r>
          </a:p>
          <a:p>
            <a:pPr lvl="1"/>
            <a:endParaRPr lang="en-US" dirty="0"/>
          </a:p>
          <a:p>
            <a:r>
              <a:rPr lang="en-US" dirty="0"/>
              <a:t>Other variations</a:t>
            </a:r>
          </a:p>
          <a:p>
            <a:pPr lvl="1"/>
            <a:r>
              <a:rPr lang="en-US" dirty="0"/>
              <a:t>Printed by permission of …</a:t>
            </a:r>
          </a:p>
          <a:p>
            <a:pPr lvl="1"/>
            <a:r>
              <a:rPr lang="en-US" dirty="0"/>
              <a:t>Reprinted with permission.  All right reserved.</a:t>
            </a:r>
          </a:p>
          <a:p>
            <a:pPr lvl="1"/>
            <a:r>
              <a:rPr lang="en-US" dirty="0"/>
              <a:t>Adapted with permission</a:t>
            </a:r>
          </a:p>
          <a:p>
            <a:pPr lvl="1"/>
            <a:r>
              <a:rPr lang="en-US" dirty="0"/>
              <a:t>Reproduced by permission from …</a:t>
            </a:r>
          </a:p>
          <a:p>
            <a:endParaRPr lang="en-US" dirty="0"/>
          </a:p>
        </p:txBody>
      </p:sp>
    </p:spTree>
    <p:extLst>
      <p:ext uri="{BB962C8B-B14F-4D97-AF65-F5344CB8AC3E}">
        <p14:creationId xmlns:p14="http://schemas.microsoft.com/office/powerpoint/2010/main" val="163973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 Use</a:t>
            </a:r>
          </a:p>
        </p:txBody>
      </p:sp>
      <p:sp>
        <p:nvSpPr>
          <p:cNvPr id="3" name="Content Placeholder 2"/>
          <p:cNvSpPr>
            <a:spLocks noGrp="1"/>
          </p:cNvSpPr>
          <p:nvPr>
            <p:ph idx="1"/>
          </p:nvPr>
        </p:nvSpPr>
        <p:spPr/>
        <p:txBody>
          <a:bodyPr>
            <a:normAutofit fontScale="85000" lnSpcReduction="20000"/>
          </a:bodyPr>
          <a:lstStyle/>
          <a:p>
            <a:r>
              <a:rPr lang="en-US" dirty="0"/>
              <a:t>Fair use is a legal doctrine that promotes freedom of expression by permitting the unlicensed use of copyright-protected works in certain circumstances.</a:t>
            </a:r>
          </a:p>
          <a:p>
            <a:r>
              <a:rPr lang="en-US" dirty="0"/>
              <a:t>Fair use activities: Criticism, comment, news reporting, teaching, scholarship, and research  </a:t>
            </a:r>
          </a:p>
          <a:p>
            <a:r>
              <a:rPr lang="en-US" dirty="0"/>
              <a:t>Must consider:</a:t>
            </a:r>
          </a:p>
          <a:p>
            <a:pPr lvl="1" indent="-377190">
              <a:buFont typeface="+mj-lt"/>
              <a:buAutoNum type="arabicPeriod"/>
            </a:pPr>
            <a:r>
              <a:rPr lang="en-US" dirty="0"/>
              <a:t>Purpose and character of the use, including whether the use is of a commercial nature or is for nonprofit educational purposes </a:t>
            </a:r>
          </a:p>
          <a:p>
            <a:pPr lvl="1" indent="-377190">
              <a:buFont typeface="+mj-lt"/>
              <a:buAutoNum type="arabicPeriod"/>
            </a:pPr>
            <a:r>
              <a:rPr lang="en-US" dirty="0"/>
              <a:t>Nature of the copyrighted work</a:t>
            </a:r>
          </a:p>
          <a:p>
            <a:pPr lvl="1" indent="-377190">
              <a:buFont typeface="+mj-lt"/>
              <a:buAutoNum type="arabicPeriod"/>
            </a:pPr>
            <a:r>
              <a:rPr lang="en-US" dirty="0"/>
              <a:t>Amount and substantiality of the portion used in relation to the copyrighted work as a whole</a:t>
            </a:r>
          </a:p>
          <a:p>
            <a:pPr lvl="1" indent="-377190">
              <a:buFont typeface="+mj-lt"/>
              <a:buAutoNum type="arabicPeriod"/>
            </a:pPr>
            <a:r>
              <a:rPr lang="en-US" dirty="0"/>
              <a:t>Effect of the use upon the potential market for or value of the copyrighted work</a:t>
            </a:r>
          </a:p>
          <a:p>
            <a:pPr lvl="1" indent="-377190">
              <a:buFont typeface="+mj-lt"/>
              <a:buAutoNum type="arabicPeriod"/>
            </a:pPr>
            <a:endParaRPr lang="en-US" dirty="0"/>
          </a:p>
        </p:txBody>
      </p:sp>
    </p:spTree>
    <p:extLst>
      <p:ext uri="{BB962C8B-B14F-4D97-AF65-F5344CB8AC3E}">
        <p14:creationId xmlns:p14="http://schemas.microsoft.com/office/powerpoint/2010/main" val="3952864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Creative Commons License</a:t>
            </a:r>
          </a:p>
        </p:txBody>
      </p:sp>
      <p:sp>
        <p:nvSpPr>
          <p:cNvPr id="3" name="Content Placeholder 2"/>
          <p:cNvSpPr>
            <a:spLocks noGrp="1"/>
          </p:cNvSpPr>
          <p:nvPr>
            <p:ph idx="1"/>
          </p:nvPr>
        </p:nvSpPr>
        <p:spPr/>
        <p:txBody>
          <a:bodyPr/>
          <a:lstStyle/>
          <a:p>
            <a:r>
              <a:rPr lang="en-US" dirty="0" err="1"/>
              <a:t>Sørensen</a:t>
            </a:r>
            <a:r>
              <a:rPr lang="en-US" dirty="0"/>
              <a:t> K, Van den </a:t>
            </a:r>
            <a:r>
              <a:rPr lang="en-US" dirty="0" err="1"/>
              <a:t>Broucke</a:t>
            </a:r>
            <a:r>
              <a:rPr lang="en-US" dirty="0"/>
              <a:t> S, </a:t>
            </a:r>
            <a:r>
              <a:rPr lang="en-US" dirty="0" err="1"/>
              <a:t>Fullam</a:t>
            </a:r>
            <a:r>
              <a:rPr lang="en-US" dirty="0"/>
              <a:t> J, et al. Health literacy and public health: a systematic review and integration of definitions and models. </a:t>
            </a:r>
            <a:r>
              <a:rPr lang="en-US" i="1" dirty="0"/>
              <a:t>BMC Public Health</a:t>
            </a:r>
            <a:r>
              <a:rPr lang="en-US" dirty="0"/>
              <a:t>. 2012;12:80. Published 2012 Jan 25. doi:10.1186/1471-2458-12-80. CC BY 2.0. </a:t>
            </a:r>
          </a:p>
        </p:txBody>
      </p:sp>
    </p:spTree>
    <p:extLst>
      <p:ext uri="{BB962C8B-B14F-4D97-AF65-F5344CB8AC3E}">
        <p14:creationId xmlns:p14="http://schemas.microsoft.com/office/powerpoint/2010/main" val="3626530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Domain</a:t>
            </a:r>
          </a:p>
        </p:txBody>
      </p:sp>
      <p:sp>
        <p:nvSpPr>
          <p:cNvPr id="3" name="Content Placeholder 2"/>
          <p:cNvSpPr>
            <a:spLocks noGrp="1"/>
          </p:cNvSpPr>
          <p:nvPr>
            <p:ph idx="1"/>
          </p:nvPr>
        </p:nvSpPr>
        <p:spPr/>
        <p:txBody>
          <a:bodyPr/>
          <a:lstStyle/>
          <a:p>
            <a:r>
              <a:rPr lang="en-US" dirty="0"/>
              <a:t>What Is Health Literacy? Centers for Disease Control and Prevention. Last reviewed May 19, 2021. Accessed September 20, 2021. </a:t>
            </a:r>
            <a:r>
              <a:rPr lang="en-US" dirty="0">
                <a:hlinkClick r:id="rId3"/>
              </a:rPr>
              <a:t>https://www.cdc.gov/healthliteracy/learn/index.html</a:t>
            </a:r>
            <a:r>
              <a:rPr lang="en-US" dirty="0"/>
              <a:t>. Public domain.</a:t>
            </a:r>
          </a:p>
          <a:p>
            <a:endParaRPr lang="en-US" dirty="0"/>
          </a:p>
          <a:p>
            <a:r>
              <a:rPr lang="en-US" dirty="0"/>
              <a:t>Other options:</a:t>
            </a:r>
          </a:p>
          <a:p>
            <a:pPr lvl="1"/>
            <a:r>
              <a:rPr lang="en-US" dirty="0"/>
              <a:t>Courtesy of … </a:t>
            </a:r>
          </a:p>
        </p:txBody>
      </p:sp>
    </p:spTree>
    <p:extLst>
      <p:ext uri="{BB962C8B-B14F-4D97-AF65-F5344CB8AC3E}">
        <p14:creationId xmlns:p14="http://schemas.microsoft.com/office/powerpoint/2010/main" val="1831055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TotalTime>
  <Words>1203</Words>
  <Application>Microsoft Office PowerPoint</Application>
  <PresentationFormat>Custom</PresentationFormat>
  <Paragraphs>122</Paragraphs>
  <Slides>31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Myriad Pro</vt:lpstr>
      <vt:lpstr>Office Theme</vt:lpstr>
      <vt:lpstr>Copyright Lisa Kilburn January 2022</vt:lpstr>
      <vt:lpstr>What is copyrighted?</vt:lpstr>
      <vt:lpstr>Copyright versus Plagiarism</vt:lpstr>
      <vt:lpstr>Citations and Attributions</vt:lpstr>
      <vt:lpstr>Some sources specify the format for copyright attribution</vt:lpstr>
      <vt:lpstr>Generic attribution &amp; permission statement</vt:lpstr>
      <vt:lpstr>Fair Use</vt:lpstr>
      <vt:lpstr>Creative Commons License</vt:lpstr>
      <vt:lpstr>Public Domain</vt:lpstr>
      <vt:lpstr>Examples</vt:lpstr>
      <vt:lpstr>Image is Copyrighted</vt:lpstr>
      <vt:lpstr>Image Published with Creative Commons License</vt:lpstr>
      <vt:lpstr>Screenshot of image source</vt:lpstr>
      <vt:lpstr>Screenshot of CC license</vt:lpstr>
      <vt:lpstr>Alternate option:  Take you own picture</vt:lpstr>
      <vt:lpstr>Don’t Take Pictures of Copyrighted Works</vt:lpstr>
      <vt:lpstr>Re-use has to be “transformative.”  This photo is not transformative.</vt:lpstr>
      <vt:lpstr>This photo might be transformative. </vt:lpstr>
      <vt:lpstr>Logos</vt:lpstr>
      <vt:lpstr>Factual information</vt:lpstr>
      <vt:lpstr>Graphs and Tables are Copyrighted</vt:lpstr>
      <vt:lpstr>Alternate presentation of data</vt:lpstr>
      <vt:lpstr>Seek the original source</vt:lpstr>
      <vt:lpstr>Just because you can find the image/graph/table online, does not mean you can use it. </vt:lpstr>
      <vt:lpstr>Search for image with a Creative Commons license</vt:lpstr>
      <vt:lpstr>Create your own graph or image</vt:lpstr>
      <vt:lpstr>Open Access is not free to re-use</vt:lpstr>
      <vt:lpstr>Read the fine print</vt:lpstr>
      <vt:lpstr>Federal government publications are usually public domain</vt:lpstr>
      <vt:lpstr>Read the fine print anyway</vt:lpstr>
      <vt:lpstr>Open Access is sometimes published under a Creative Commons License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Williams</dc:creator>
  <cp:lastModifiedBy>LaShawnna Andrews</cp:lastModifiedBy>
  <cp:revision>17</cp:revision>
  <cp:lastPrinted>2016-08-19T17:41:45Z</cp:lastPrinted>
  <dcterms:created xsi:type="dcterms:W3CDTF">2016-08-19T12:42:13Z</dcterms:created>
  <dcterms:modified xsi:type="dcterms:W3CDTF">2022-01-24T14:48:28Z</dcterms:modified>
</cp:coreProperties>
</file>