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0502" autoAdjust="0"/>
  </p:normalViewPr>
  <p:slideViewPr>
    <p:cSldViewPr snapToGrid="0">
      <p:cViewPr varScale="1">
        <p:scale>
          <a:sx n="105" d="100"/>
          <a:sy n="105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dirty="0"/>
              <a:t>Literacy</a:t>
            </a:r>
            <a:r>
              <a:rPr lang="en-US" sz="3200" baseline="0" dirty="0"/>
              <a:t> and </a:t>
            </a:r>
            <a:r>
              <a:rPr lang="en-US" sz="3200" baseline="0" dirty="0" smtClean="0"/>
              <a:t>All Cause Mortality</a:t>
            </a:r>
            <a:endParaRPr lang="en-US" sz="3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Adequate literacy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Sheet1!$B$2:$C$2</c:f>
              <c:strCache>
                <c:ptCount val="2"/>
                <c:pt idx="0">
                  <c:v>Baseline</c:v>
                </c:pt>
                <c:pt idx="1">
                  <c:v>Follow-up
Median 4.2 years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100</c:v>
                </c:pt>
                <c:pt idx="1">
                  <c:v>89.4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Limited literacy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Sheet1!$B$2:$C$2</c:f>
              <c:strCache>
                <c:ptCount val="2"/>
                <c:pt idx="0">
                  <c:v>Baseline</c:v>
                </c:pt>
                <c:pt idx="1">
                  <c:v>Follow-up
Median 4.2 years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100</c:v>
                </c:pt>
                <c:pt idx="1">
                  <c:v>80.3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842856"/>
        <c:axId val="342845520"/>
      </c:lineChart>
      <c:catAx>
        <c:axId val="3428428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845520"/>
        <c:crosses val="autoZero"/>
        <c:auto val="1"/>
        <c:lblAlgn val="ctr"/>
        <c:lblOffset val="100"/>
        <c:noMultiLvlLbl val="0"/>
      </c:catAx>
      <c:valAx>
        <c:axId val="3428455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  <a:r>
                  <a:rPr lang="en-US" baseline="0"/>
                  <a:t> Alive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842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DAA4A-C657-4BE5-9046-DC646698F62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BA02A-2B8F-4357-A6A6-20C55FE9B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4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259952&amp;picture=rip-2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publicdomain/zero/1.0/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76D425-79AA-4278-B814-57C07E84A37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2512 community dwelling</a:t>
            </a:r>
            <a:r>
              <a:rPr lang="en-US" baseline="0" dirty="0" smtClean="0"/>
              <a:t> older adults without dementia.  Limited literacy = less than 9</a:t>
            </a:r>
            <a:r>
              <a:rPr lang="en-US" baseline="30000" dirty="0" smtClean="0"/>
              <a:t>th</a:t>
            </a:r>
            <a:r>
              <a:rPr lang="en-US" baseline="0" dirty="0" smtClean="0"/>
              <a:t> grade reading level.  </a:t>
            </a:r>
            <a:r>
              <a:rPr lang="en-US" dirty="0" smtClean="0"/>
              <a:t>23% of study</a:t>
            </a:r>
            <a:r>
              <a:rPr lang="en-US" baseline="0" dirty="0" smtClean="0"/>
              <a:t> participants had</a:t>
            </a:r>
            <a:r>
              <a:rPr lang="en-US" dirty="0" smtClean="0"/>
              <a:t> limited</a:t>
            </a:r>
            <a:r>
              <a:rPr lang="en-US" baseline="0" dirty="0" smtClean="0"/>
              <a:t> literacy.  Those with limited literacy had a higher mortality rate 19.7% compared to 10.6% for those with adequate literacy.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Sudore RL,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Yaffe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K, Satterfield S, et al. Limited literacy and mortality in the elderly: the health, aging, and body composition study.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 Gen Intern Med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2006;21(8):806-812. doi:10.1111/j.1525-1497.2006.00539.x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76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76D425-79AA-4278-B814-57C07E84A37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Sudore RL,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Yaffe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K, Satterfield S, et al. Limited literacy and mortality in the elderly: the health, aging, and body composition study.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 Gen Intern Med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2006;21(8):806-812. doi:10.1111/j.1525-1497.2006.00539.x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Gallant C. Rip 2. Public Domain Pictures. </a:t>
            </a:r>
            <a:r>
              <a:rPr lang="en-US" sz="1200" dirty="0" smtClean="0">
                <a:hlinkClick r:id="rId3"/>
              </a:rPr>
              <a:t>https://www.publicdomainpictures.net/en/view-image.php?image=259952&amp;picture=rip-2</a:t>
            </a:r>
            <a:r>
              <a:rPr lang="en-US" sz="1200" dirty="0" smtClean="0"/>
              <a:t>. Accessed Oct. 28, 2021. </a:t>
            </a:r>
            <a:r>
              <a:rPr lang="en-US" sz="1200" dirty="0" smtClean="0">
                <a:hlinkClick r:id="rId4"/>
              </a:rPr>
              <a:t>CC0 Public Domain</a:t>
            </a:r>
            <a:r>
              <a:rPr lang="en-US" sz="12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21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Sudore RL,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Yaffe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K, Satterfield S, et al. Limited literacy and mortality in the elderly: the health, aging, and body composition study.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 Gen Intern Med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2006;21(8):806-812. doi:10.1111/j.1525-1497.2006.00539.x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BA02A-2B8F-4357-A6A6-20C55FE9B2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4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4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3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97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8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94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5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0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2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7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6CDD9-8ED2-4E09-B219-3A26236521BA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B220D-9D7A-4E36-9FC7-2AA6ED133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9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>
          <a:xfrm>
            <a:off x="2102224" y="100853"/>
            <a:ext cx="7987553" cy="1109382"/>
          </a:xfrm>
        </p:spPr>
        <p:txBody>
          <a:bodyPr/>
          <a:lstStyle/>
          <a:p>
            <a:pPr eaLnBrk="1" hangingPunct="1"/>
            <a:r>
              <a:rPr lang="en-US" dirty="0" smtClean="0"/>
              <a:t>Literacy and Mortality</a:t>
            </a:r>
          </a:p>
        </p:txBody>
      </p:sp>
      <p:pic>
        <p:nvPicPr>
          <p:cNvPr id="31747" name="Picture 6" descr="jgi_539_f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7641" y="983448"/>
            <a:ext cx="7328023" cy="5335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4080812" y="6436583"/>
            <a:ext cx="4511488" cy="30149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359" i="1" dirty="0"/>
              <a:t>J Gen Intern Med</a:t>
            </a:r>
            <a:r>
              <a:rPr lang="sv-SE" sz="1359" dirty="0"/>
              <a:t>. 2006 Aug;21(8):806-12.</a:t>
            </a:r>
            <a:endParaRPr lang="en-US" sz="1359" dirty="0"/>
          </a:p>
        </p:txBody>
      </p:sp>
      <p:sp>
        <p:nvSpPr>
          <p:cNvPr id="3" name="Rectangle 2"/>
          <p:cNvSpPr/>
          <p:nvPr/>
        </p:nvSpPr>
        <p:spPr>
          <a:xfrm rot="19887856">
            <a:off x="269216" y="3366225"/>
            <a:ext cx="57385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Copied 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chart: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</a:rPr>
              <a:t>Copyright Violation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464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 Literacy and Mortality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Limited literacy and mortality in the elderly: the health, aging, and body composition study.</a:t>
            </a:r>
            <a:endParaRPr lang="en-US" dirty="0" smtClean="0"/>
          </a:p>
          <a:p>
            <a:pPr lvl="1"/>
            <a:r>
              <a:rPr lang="en-US" dirty="0" smtClean="0"/>
              <a:t>Absolute </a:t>
            </a:r>
            <a:r>
              <a:rPr lang="en-US" dirty="0"/>
              <a:t>increased risk of death </a:t>
            </a:r>
            <a:r>
              <a:rPr lang="en-US" dirty="0" smtClean="0"/>
              <a:t>of </a:t>
            </a:r>
            <a:r>
              <a:rPr lang="en-US" b="1" dirty="0"/>
              <a:t>9%</a:t>
            </a:r>
            <a:r>
              <a:rPr lang="en-US" dirty="0"/>
              <a:t> over 5 years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Still significant after adjusting for:</a:t>
            </a:r>
          </a:p>
          <a:p>
            <a:pPr lvl="1"/>
            <a:r>
              <a:rPr lang="en-US" dirty="0" smtClean="0"/>
              <a:t>Age, race, gender, income, education,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o-morbidities </a:t>
            </a:r>
            <a:r>
              <a:rPr lang="en-US" dirty="0"/>
              <a:t>and self-rated health </a:t>
            </a:r>
            <a:r>
              <a:rPr lang="en-US" dirty="0" smtClean="0"/>
              <a:t>status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moking, alcohol intake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ealth </a:t>
            </a:r>
            <a:r>
              <a:rPr lang="en-US" dirty="0"/>
              <a:t>care access</a:t>
            </a:r>
            <a:r>
              <a:rPr lang="en-US" dirty="0" smtClean="0"/>
              <a:t>, lack of insurance, </a:t>
            </a:r>
          </a:p>
          <a:p>
            <a:pPr lvl="1"/>
            <a:r>
              <a:rPr lang="en-US" dirty="0" smtClean="0"/>
              <a:t>Depression, poor personal mastery </a:t>
            </a:r>
          </a:p>
        </p:txBody>
      </p:sp>
      <p:sp>
        <p:nvSpPr>
          <p:cNvPr id="31749" name="Text Box 8"/>
          <p:cNvSpPr txBox="1">
            <a:spLocks noChangeArrowheads="1"/>
          </p:cNvSpPr>
          <p:nvPr/>
        </p:nvSpPr>
        <p:spPr bwMode="auto">
          <a:xfrm>
            <a:off x="4025153" y="5573806"/>
            <a:ext cx="5103159" cy="39196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947" dirty="0">
                <a:solidFill>
                  <a:schemeClr val="bg1"/>
                </a:solidFill>
              </a:rPr>
              <a:t>Health, Aging, and Body Composition Study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940164" y="6311900"/>
            <a:ext cx="4511488" cy="30149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359" dirty="0" smtClean="0"/>
              <a:t>Source data: </a:t>
            </a:r>
            <a:r>
              <a:rPr lang="sv-SE" sz="1359" i="1" dirty="0" smtClean="0"/>
              <a:t>J </a:t>
            </a:r>
            <a:r>
              <a:rPr lang="sv-SE" sz="1359" i="1" dirty="0"/>
              <a:t>Gen Intern Med</a:t>
            </a:r>
            <a:r>
              <a:rPr lang="sv-SE" sz="1359" dirty="0"/>
              <a:t>. 2006 Aug;21(8):806-12.</a:t>
            </a:r>
            <a:endParaRPr lang="en-US" sz="1359" dirty="0"/>
          </a:p>
        </p:txBody>
      </p:sp>
      <p:sp>
        <p:nvSpPr>
          <p:cNvPr id="8" name="Rectangle 7"/>
          <p:cNvSpPr/>
          <p:nvPr/>
        </p:nvSpPr>
        <p:spPr>
          <a:xfrm rot="1354100">
            <a:off x="6987650" y="605462"/>
            <a:ext cx="540314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Legal:</a:t>
            </a:r>
          </a:p>
          <a:p>
            <a:pPr algn="ctr"/>
            <a:r>
              <a:rPr 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w</a:t>
            </a:r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ritten data summary</a:t>
            </a:r>
          </a:p>
        </p:txBody>
      </p:sp>
      <p:pic>
        <p:nvPicPr>
          <p:cNvPr id="9" name="Picture 2" descr="Rip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9662" y="2784059"/>
            <a:ext cx="2337785" cy="294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554955" y="5662067"/>
            <a:ext cx="8463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Gallant C. Rip 2.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9277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Literacy and Mortality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222241"/>
              </p:ext>
            </p:extLst>
          </p:nvPr>
        </p:nvGraphicFramePr>
        <p:xfrm>
          <a:off x="838200" y="1750219"/>
          <a:ext cx="10515600" cy="446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5889" y="5713378"/>
            <a:ext cx="44163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 data: </a:t>
            </a:r>
            <a:r>
              <a:rPr lang="en-US" sz="1200" i="1" dirty="0" smtClean="0"/>
              <a:t>J </a:t>
            </a:r>
            <a:r>
              <a:rPr lang="en-US" sz="1200" i="1" dirty="0"/>
              <a:t>Gen Intern Med</a:t>
            </a:r>
            <a:r>
              <a:rPr lang="en-US" sz="1200" dirty="0"/>
              <a:t>. 2006;21(8):806-812. </a:t>
            </a:r>
          </a:p>
        </p:txBody>
      </p:sp>
      <p:sp>
        <p:nvSpPr>
          <p:cNvPr id="6" name="Rectangle 5"/>
          <p:cNvSpPr/>
          <p:nvPr/>
        </p:nvSpPr>
        <p:spPr>
          <a:xfrm>
            <a:off x="9064882" y="2437090"/>
            <a:ext cx="20507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9% absolute increased risk of death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 rot="896668">
            <a:off x="6735606" y="448301"/>
            <a:ext cx="545021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Legal: </a:t>
            </a:r>
          </a:p>
          <a:p>
            <a:pPr algn="ctr"/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</a:rPr>
              <a:t>recreation of the chart</a:t>
            </a:r>
            <a:endParaRPr lang="en-US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9771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299</Words>
  <Application>Microsoft Office PowerPoint</Application>
  <PresentationFormat>Widescreen</PresentationFormat>
  <Paragraphs>34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Literacy and Mortality</vt:lpstr>
      <vt:lpstr>Low Literacy and Mortality</vt:lpstr>
      <vt:lpstr>Literacy and Mortality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Literacy and Mortality</dc:title>
  <dc:creator>Lisa Kilburn</dc:creator>
  <cp:lastModifiedBy>LaShawnna Andrews</cp:lastModifiedBy>
  <cp:revision>6</cp:revision>
  <dcterms:created xsi:type="dcterms:W3CDTF">2021-10-25T19:33:51Z</dcterms:created>
  <dcterms:modified xsi:type="dcterms:W3CDTF">2022-01-06T20:25:29Z</dcterms:modified>
</cp:coreProperties>
</file>